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5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5" r:id="rId2"/>
    <p:sldMasterId id="2147483690" r:id="rId3"/>
    <p:sldMasterId id="2147483705" r:id="rId4"/>
    <p:sldMasterId id="2147483720" r:id="rId5"/>
    <p:sldMasterId id="2147483735" r:id="rId6"/>
  </p:sldMasterIdLst>
  <p:notesMasterIdLst>
    <p:notesMasterId r:id="rId32"/>
  </p:notesMasterIdLst>
  <p:sldIdLst>
    <p:sldId id="256" r:id="rId7"/>
    <p:sldId id="286" r:id="rId8"/>
    <p:sldId id="276" r:id="rId9"/>
    <p:sldId id="282" r:id="rId10"/>
    <p:sldId id="277" r:id="rId11"/>
    <p:sldId id="279" r:id="rId12"/>
    <p:sldId id="298" r:id="rId13"/>
    <p:sldId id="292" r:id="rId14"/>
    <p:sldId id="293" r:id="rId15"/>
    <p:sldId id="284" r:id="rId16"/>
    <p:sldId id="285" r:id="rId17"/>
    <p:sldId id="280" r:id="rId18"/>
    <p:sldId id="288" r:id="rId19"/>
    <p:sldId id="289" r:id="rId20"/>
    <p:sldId id="287" r:id="rId21"/>
    <p:sldId id="299" r:id="rId22"/>
    <p:sldId id="295" r:id="rId23"/>
    <p:sldId id="294" r:id="rId24"/>
    <p:sldId id="297" r:id="rId25"/>
    <p:sldId id="296" r:id="rId26"/>
    <p:sldId id="283" r:id="rId27"/>
    <p:sldId id="281" r:id="rId28"/>
    <p:sldId id="290" r:id="rId29"/>
    <p:sldId id="291" r:id="rId30"/>
    <p:sldId id="258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17" autoAdjust="0"/>
    <p:restoredTop sz="79343"/>
  </p:normalViewPr>
  <p:slideViewPr>
    <p:cSldViewPr snapToGrid="0" snapToObjects="1">
      <p:cViewPr>
        <p:scale>
          <a:sx n="110" d="100"/>
          <a:sy n="110" d="100"/>
        </p:scale>
        <p:origin x="928" y="1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DD7A2-1AB9-4170-A11D-1FBB5B55AD24}" type="datetimeFigureOut">
              <a:rPr lang="ru-RU" smtClean="0"/>
              <a:t>07.06.2018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F513-1AB3-40A1-B9D0-E59AAC56AF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4714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1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как выбирать точки с координатами </a:t>
            </a:r>
            <a:r>
              <a:rPr lang="en-US" dirty="0" err="1"/>
              <a:t>x,y</a:t>
            </a:r>
            <a:r>
              <a:rPr lang="en-US" dirty="0"/>
              <a:t> </a:t>
            </a:r>
            <a:r>
              <a:rPr lang="ru-RU" dirty="0"/>
              <a:t>внутри поверхности</a:t>
            </a:r>
          </a:p>
          <a:p>
            <a:r>
              <a:rPr lang="ru-RU" dirty="0"/>
              <a:t>Для этого нужно просто наложить какую-то сетку.</a:t>
            </a:r>
          </a:p>
          <a:p>
            <a:r>
              <a:rPr lang="ru-RU" dirty="0"/>
              <a:t>В данной работе используется квадратная сетка. </a:t>
            </a:r>
          </a:p>
          <a:p>
            <a:r>
              <a:rPr lang="ru-RU" dirty="0"/>
              <a:t>Минимальное и максимальное значения координат определяются аналогичными значениями точек каркаса</a:t>
            </a:r>
          </a:p>
          <a:p>
            <a:r>
              <a:rPr lang="ru-RU" dirty="0"/>
              <a:t>Важно, что необходимо рассматривать только те вершины, которые принадлежат замкнутой области.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7609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можно увидеть требования из технического задания.</a:t>
            </a:r>
          </a:p>
          <a:p>
            <a:r>
              <a:rPr lang="ru-RU" dirty="0"/>
              <a:t>Так как интерфейс требует отдельные пространства для 2</a:t>
            </a:r>
            <a:r>
              <a:rPr lang="en-US" dirty="0"/>
              <a:t>D </a:t>
            </a:r>
            <a:r>
              <a:rPr lang="ru-RU" dirty="0"/>
              <a:t>и </a:t>
            </a:r>
            <a:r>
              <a:rPr lang="en-US" dirty="0"/>
              <a:t>3D, </a:t>
            </a:r>
            <a:r>
              <a:rPr lang="ru-RU" dirty="0"/>
              <a:t>решено разделить окно программы на 2 части.</a:t>
            </a:r>
          </a:p>
          <a:p>
            <a:r>
              <a:rPr lang="ru-RU" dirty="0"/>
              <a:t>В левой части пользователь создаёт двумерный каркас, а в правой части отображается 3</a:t>
            </a:r>
            <a:r>
              <a:rPr lang="en-US" dirty="0"/>
              <a:t>D </a:t>
            </a:r>
            <a:r>
              <a:rPr lang="ru-RU" dirty="0"/>
              <a:t>представление поверхностей для заданного каркаса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249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328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7432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программе реализованы функции для определения точек, принадлежащих сплайнам Катмулла-Рома</a:t>
            </a:r>
          </a:p>
          <a:p>
            <a:r>
              <a:rPr lang="ru-RU" dirty="0"/>
              <a:t>Фрагмент кода на слайде строит массив </a:t>
            </a:r>
            <a:r>
              <a:rPr lang="en-US" dirty="0"/>
              <a:t>points </a:t>
            </a:r>
            <a:r>
              <a:rPr lang="ru-RU" dirty="0"/>
              <a:t>точек сплайна для линии с заданными контрольными точками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696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Сложность реализации эластичности больше всего была связана с расчётом координат Бишопа.</a:t>
            </a:r>
            <a:br>
              <a:rPr lang="ru-RU" dirty="0"/>
            </a:br>
            <a:r>
              <a:rPr lang="ru-RU" dirty="0"/>
              <a:t>Из заданных правил составляется система уравнений, которая решается при помощи библиотеки символьных вычислений, что и показано на слайде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153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Создание меша тоже имеет свои тонкости. Так получается, что не все точки каркаса совпадут с вершинами меша.</a:t>
            </a:r>
          </a:p>
          <a:p>
            <a:r>
              <a:rPr lang="ru-RU" dirty="0"/>
              <a:t>Значит для точек, близких к границе, нужно задавать точки каркаса, с которыми они на самом деле связаны.</a:t>
            </a:r>
          </a:p>
          <a:p>
            <a:r>
              <a:rPr lang="ru-RU" dirty="0"/>
              <a:t>Для этого достаточно пересечь вертикальные или горизонтальные прямые, задающие меш, с линией каркаса.</a:t>
            </a:r>
          </a:p>
          <a:p>
            <a:r>
              <a:rPr lang="ru-RU" dirty="0"/>
              <a:t>Принадлежность точек области и пересечение объектов выполняются при помощи библиотеки </a:t>
            </a:r>
            <a:r>
              <a:rPr lang="en-US" dirty="0"/>
              <a:t>shapely, </a:t>
            </a:r>
            <a:r>
              <a:rPr lang="ru-RU" dirty="0"/>
              <a:t>реализующей </a:t>
            </a:r>
            <a:r>
              <a:rPr lang="en-US" dirty="0"/>
              <a:t>Geometry Engine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1675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приведён кот процесса поиска высот вершин меша.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492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Проекция меша состояла из квадратов, но после получения </a:t>
            </a:r>
            <a:r>
              <a:rPr lang="en-US" dirty="0"/>
              <a:t>z </a:t>
            </a:r>
            <a:r>
              <a:rPr lang="ru-RU" dirty="0"/>
              <a:t>четыре точки точно не лежат в одной плоскости.</a:t>
            </a:r>
          </a:p>
          <a:p>
            <a:r>
              <a:rPr lang="ru-RU" dirty="0"/>
              <a:t>Поэтому для визуализации нам надо разбить меш на треугольники</a:t>
            </a:r>
          </a:p>
          <a:p>
            <a:r>
              <a:rPr lang="ru-RU" dirty="0"/>
              <a:t>В большинстве случаев это делается просто путём проведения диагонали.</a:t>
            </a:r>
          </a:p>
          <a:p>
            <a:r>
              <a:rPr lang="ru-RU" dirty="0"/>
              <a:t>Но из-за выпадения некоторых точек мы не всегда имеем четырёхугольники, в которых нужно провести диагональ.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30869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приведены 2 функции</a:t>
            </a:r>
          </a:p>
          <a:p>
            <a:r>
              <a:rPr lang="ru-RU" dirty="0"/>
              <a:t>Первая отвечает за прорисовку </a:t>
            </a:r>
            <a:r>
              <a:rPr lang="en-US" dirty="0"/>
              <a:t>3D </a:t>
            </a:r>
            <a:r>
              <a:rPr lang="ru-RU" dirty="0"/>
              <a:t>части. В программе последовательно прорисовываются точки, линии и полигоны.</a:t>
            </a:r>
            <a:br>
              <a:rPr lang="ru-RU" dirty="0"/>
            </a:br>
            <a:r>
              <a:rPr lang="ru-RU" dirty="0"/>
              <a:t>Важно обратить внимание, что для визуализации поверхностей используется источник света, чтобы полигоны не закрашивались сплошным белым цветом и были различимы.</a:t>
            </a:r>
          </a:p>
          <a:p>
            <a:endParaRPr lang="ru-RU" dirty="0"/>
          </a:p>
          <a:p>
            <a:r>
              <a:rPr lang="ru-RU" dirty="0"/>
              <a:t>Вторая функция отвечает за обработку вращения. </a:t>
            </a:r>
          </a:p>
          <a:p>
            <a:r>
              <a:rPr lang="ru-RU" dirty="0"/>
              <a:t>При помощи вектора передвижения мыши определяется вектор, вокруг которого вращается объект, а для самого вращения используются кватернионы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939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Такие термины, как </a:t>
            </a:r>
            <a:r>
              <a:rPr lang="en-US" dirty="0"/>
              <a:t>*</a:t>
            </a:r>
            <a:r>
              <a:rPr lang="ru-RU" dirty="0"/>
              <a:t>координаты</a:t>
            </a:r>
            <a:r>
              <a:rPr lang="en-US" dirty="0"/>
              <a:t>*</a:t>
            </a:r>
            <a:r>
              <a:rPr lang="ru-RU" dirty="0"/>
              <a:t> были использованы в работе как близкий по значению перевод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0533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Управление клавиши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4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Путей для продолжения исследований и работ по данной теме много.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 первый раз сказано, что тема достаточно новая, несмотря на богатую историю.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Будет появляться всё больше новых моделей эластичных кривых и вариаций задачи Плато. 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Даже если взять только текущие конфигурации и развивать их в сторону трёхмерной печати, получаются очень интересные результаты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Кроме того, развивать работу можно не только расширением теории, на которую она опирается, но и увеличением функционала самой программы и её инструментов дизайна</a:t>
            </a:r>
            <a:r>
              <a:rPr lang="ru-RU" dirty="0">
                <a:effectLst/>
              </a:rPr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9174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7005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3354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261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Задача Плато, сформулирована Лагранжем в 1760 году, </a:t>
            </a:r>
          </a:p>
          <a:p>
            <a:r>
              <a:rPr lang="ru-RU" dirty="0"/>
              <a:t>Решения стали появляться после 1930 года, но задача исследуется и модифицируется всевозможными способами по сей день.</a:t>
            </a:r>
          </a:p>
          <a:p>
            <a:r>
              <a:rPr lang="ru-RU" dirty="0"/>
              <a:t>Использование гибкого каркаса как раз и является одной из модификаций.</a:t>
            </a:r>
          </a:p>
          <a:p>
            <a:r>
              <a:rPr lang="ru-RU" dirty="0"/>
              <a:t>Важно обратить внимание, что эти задачи заключаются в доказательстве существования поверхностей, в то время как нам необходима более практическая составляющая – поиск поверхностей.</a:t>
            </a:r>
          </a:p>
          <a:p>
            <a:r>
              <a:rPr lang="ru-RU" dirty="0"/>
              <a:t>На данном рисунке вы видите мыльные плёнки, которые являются физическим аналогом минимальных поверхностей, так как плёнка стремится занять наименьшую площадь благодаря силам натяжения.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096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Математическое и физическое описание мыльных плёнок – не единственное, чем могут быть полезны данные поверхности.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Во-первых, дифференциальные уравнения, описывающие их, появляются и в других областях физики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Во-вторых, некоторые авторы пишут, что минимальные поверхности могут помочь понять, как форма белковой молекулы влияет на её связывание с различными поверхностями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производстве и строительстве поверхности с наименьшей площадью могут уменьшить количество использованных материалов. Кроме того, данные поверхности сами по себе обладают высокой внутренней материальной эффективностью и структурной стабильностью (вследствие своих свойств)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55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Цель работы – создать программу, которая предоставит пользователю функционал создания и визуализации минимальных поверхностей.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887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Было принято решение, что трёхмерный каркас будет создаваться при помощи рисования 2</a:t>
            </a:r>
            <a:r>
              <a:rPr lang="en-US" dirty="0"/>
              <a:t>D </a:t>
            </a:r>
            <a:r>
              <a:rPr lang="ru-RU" dirty="0"/>
              <a:t>линий, координата </a:t>
            </a:r>
            <a:r>
              <a:rPr lang="en-US" dirty="0"/>
              <a:t>z </a:t>
            </a:r>
            <a:r>
              <a:rPr lang="ru-RU" dirty="0"/>
              <a:t>которых будет задаваться случайным образом.</a:t>
            </a:r>
          </a:p>
          <a:p>
            <a:r>
              <a:rPr lang="ru-RU" dirty="0"/>
              <a:t>Рисование происходит путём создания и соединения контрольных точек.</a:t>
            </a:r>
          </a:p>
          <a:p>
            <a:r>
              <a:rPr lang="ru-RU" dirty="0"/>
              <a:t>В момент, когда линия замыкается, мы можем рассматривать её как каркас для построения минимальной поверхности.</a:t>
            </a:r>
          </a:p>
          <a:p>
            <a:r>
              <a:rPr lang="ru-RU" dirty="0"/>
              <a:t>При создании и соединении точек получается ломаная линия, которая не подходит нашей задаче, связанной с эластичностью.</a:t>
            </a:r>
          </a:p>
          <a:p>
            <a:r>
              <a:rPr lang="ru-RU" dirty="0"/>
              <a:t>Именно поэтому линию необходимо сглаживать.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94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сглаживания кривых используются различные сплайны, </a:t>
            </a:r>
          </a:p>
          <a:p>
            <a:r>
              <a:rPr lang="ru-RU" dirty="0"/>
              <a:t>Распространённые </a:t>
            </a:r>
            <a:r>
              <a:rPr lang="en-US" dirty="0"/>
              <a:t>B</a:t>
            </a:r>
            <a:r>
              <a:rPr lang="ru-RU" dirty="0"/>
              <a:t> сплайны и кривые Безье не проходят через все свои опорные точки,</a:t>
            </a:r>
          </a:p>
          <a:p>
            <a:r>
              <a:rPr lang="ru-RU" dirty="0"/>
              <a:t>А нам нужно это свойство, потому что пользователь программы может менять положение опорных точек и изменение сглаженных линий должно оставаться понятным.</a:t>
            </a:r>
          </a:p>
          <a:p>
            <a:r>
              <a:rPr lang="ru-RU" dirty="0"/>
              <a:t>Этим свойством обладают сплайны Катмулла-Рома.</a:t>
            </a:r>
          </a:p>
          <a:p>
            <a:r>
              <a:rPr lang="ru-RU" dirty="0"/>
              <a:t>Как показано на верхнем рисунке, для четырёх опорных точек они задают точки между двумя средними.</a:t>
            </a:r>
          </a:p>
          <a:p>
            <a:r>
              <a:rPr lang="ru-RU" dirty="0"/>
              <a:t>Из этого очевидно, что рёбра крайних точек сглажены не будут, хотя это тоже необходимо.</a:t>
            </a:r>
          </a:p>
          <a:p>
            <a:r>
              <a:rPr lang="ru-RU" dirty="0"/>
              <a:t>Для решения этой проблемы, как показано на нижнем рисунке, в крайних точках касательная будет совпадать с прилежащим ребром</a:t>
            </a:r>
          </a:p>
          <a:p>
            <a:r>
              <a:rPr lang="ru-RU" dirty="0"/>
              <a:t>Соответственно выведенные формулы описаны внизу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056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Далее переходим к дискретной модели стержней Кирхгофа, описанной Бергу в 2008 году</a:t>
            </a:r>
          </a:p>
          <a:p>
            <a:r>
              <a:rPr lang="ru-RU" dirty="0"/>
              <a:t>В рамках данной модели каждое ребро имеет материальные координаты, которые описывают текущее состояние и координаты Бишопа, которые описывают расслабленное состояние.</a:t>
            </a:r>
          </a:p>
          <a:p>
            <a:r>
              <a:rPr lang="ru-RU" dirty="0"/>
              <a:t>Координаты Бишопа для каждого ребра могут быть последовательно вычислены при помощи матрицы переноса, которая определяется несколькими правилами.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236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расчёта минимальной поверхности спроецируем каркас на </a:t>
            </a:r>
            <a:r>
              <a:rPr lang="en-US" dirty="0" err="1"/>
              <a:t>xy</a:t>
            </a:r>
            <a:endParaRPr lang="en-US" dirty="0"/>
          </a:p>
          <a:p>
            <a:r>
              <a:rPr lang="ru-RU" dirty="0"/>
              <a:t>И определим функцию </a:t>
            </a:r>
            <a:r>
              <a:rPr lang="en-US" dirty="0"/>
              <a:t>f</a:t>
            </a:r>
            <a:r>
              <a:rPr lang="ru-RU" dirty="0"/>
              <a:t> от координат (</a:t>
            </a:r>
            <a:r>
              <a:rPr lang="en-US" dirty="0" err="1"/>
              <a:t>x,y</a:t>
            </a:r>
            <a:r>
              <a:rPr lang="en-US" dirty="0"/>
              <a:t>)</a:t>
            </a:r>
            <a:r>
              <a:rPr lang="ru-RU" dirty="0"/>
              <a:t>, которая задаёт координату </a:t>
            </a:r>
            <a:r>
              <a:rPr lang="en-US" dirty="0"/>
              <a:t>z</a:t>
            </a:r>
          </a:p>
          <a:p>
            <a:r>
              <a:rPr lang="ru-RU" dirty="0"/>
              <a:t>Так выходит, что для точек, принадлежащих проекции каркаса Г значение функции известно, а для точек множества </a:t>
            </a:r>
            <a:r>
              <a:rPr lang="en-US" dirty="0"/>
              <a:t>G </a:t>
            </a:r>
            <a:r>
              <a:rPr lang="ru-RU" dirty="0"/>
              <a:t>нам и необходимо его определить.</a:t>
            </a:r>
          </a:p>
          <a:p>
            <a:r>
              <a:rPr lang="ru-RU" dirty="0"/>
              <a:t>Так получается, что высота точки определяется как среднее высот её соседей. </a:t>
            </a:r>
          </a:p>
          <a:p>
            <a:r>
              <a:rPr lang="ru-RU" dirty="0"/>
              <a:t>Это можно связать и с мыльными плёнками. Если точка поверхности выше среднего уровня, соседи будут тянуть её вниз для уменьшения энергии.</a:t>
            </a:r>
          </a:p>
          <a:p>
            <a:r>
              <a:rPr lang="ru-RU" dirty="0"/>
              <a:t>Подводя итог, у нас есть уравнение для внутренней точки и краевое условие для точки каркаса, из чего итеративно можно прийти к итоговому решению.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2F513-1AB3-40A1-B9D0-E59AAC56AF90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1653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4CF7A-7F90-4C5F-A979-5F8888F6D180}" type="datetime1">
              <a:rPr lang="en-US" smtClean="0"/>
              <a:t>6/7/18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A96C97-5737-4C09-BDA5-87152FC6A2D2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D3FCA-32F8-45F9-844F-CAFD257EFFC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3B09F-2ECB-41C1-91A8-18EE5C614D9E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E5CD8D-9BC4-4F9E-9CDB-E82848CC44A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881BC0-7E07-48DA-B1E7-98A0F749A6B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B4656-73CA-4AA0-9121-82A545EDF8A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C7F35-4B9A-4188-A644-3455DEAE8B89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CD6241-D9E1-42B0-AA91-F4AB3BE3110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74E5C-C2CC-4F53-8AFB-E4B5EDA9C196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BA066-3A12-4E71-8568-88F986912C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Высшая школа экономики, Москва, 2015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fld id="{F973182B-9F6A-438C-914B-C9CF45EF832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A96C97-5737-4C09-BDA5-87152FC6A2D2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D3FCA-32F8-45F9-844F-CAFD257EFFC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3B09F-2ECB-41C1-91A8-18EE5C614D9E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E5CD8D-9BC4-4F9E-9CDB-E82848CC44A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881BC0-7E07-48DA-B1E7-98A0F749A6B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B4656-73CA-4AA0-9121-82A545EDF8A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C7F35-4B9A-4188-A644-3455DEAE8B89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CD6241-D9E1-42B0-AA91-F4AB3BE3110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74E5C-C2CC-4F53-8AFB-E4B5EDA9C196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BA066-3A12-4E71-8568-88F986912C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Высшая школа экономики, Москва, 2015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fld id="{F973182B-9F6A-438C-914B-C9CF45EF832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A96C97-5737-4C09-BDA5-87152FC6A2D2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D3FCA-32F8-45F9-844F-CAFD257EFFC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3B09F-2ECB-41C1-91A8-18EE5C614D9E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E5CD8D-9BC4-4F9E-9CDB-E82848CC44A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881BC0-7E07-48DA-B1E7-98A0F749A6BF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B4656-73CA-4AA0-9121-82A545EDF8A5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C7F35-4B9A-4188-A644-3455DEAE8B89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CD6241-D9E1-42B0-AA91-F4AB3BE3110B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74E5C-C2CC-4F53-8AFB-E4B5EDA9C196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BA066-3A12-4E71-8568-88F986912C1D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Высшая школа экономики, Москва, 2015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fld id="{F973182B-9F6A-438C-914B-C9CF45EF832F}" type="slidenum">
              <a:rPr lang="en-US"/>
              <a:pPr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03350084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92595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1130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95326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09203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17465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96174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41824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8198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58326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4489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39863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53714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44CF7A-7F90-4C5F-A979-5F8888F6D180}" type="datetime1">
              <a:rPr lang="en-US" smtClean="0"/>
              <a:t>6/7/18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39521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Рисунок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7" t="81493" r="39375" b="14566"/>
          <a:stretch>
            <a:fillRect/>
          </a:stretch>
        </p:blipFill>
        <p:spPr bwMode="auto">
          <a:xfrm>
            <a:off x="2987675" y="6497638"/>
            <a:ext cx="3671888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 bwMode="auto">
          <a:xfrm>
            <a:off x="1403350" y="6508750"/>
            <a:ext cx="6400800" cy="34925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572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Высшая школа экономики</a:t>
            </a:r>
            <a:endParaRPr lang="ru-RU" sz="1000" b="0">
              <a:solidFill>
                <a:schemeClr val="bg1"/>
              </a:solidFill>
              <a:latin typeface="Calibri" pitchFamily="34" charset="0"/>
            </a:endParaRPr>
          </a:p>
          <a:p>
            <a:pPr algn="ctr" eaLnBrk="1" hangingPunct="1">
              <a:lnSpc>
                <a:spcPct val="70000"/>
              </a:lnSpc>
              <a:spcBef>
                <a:spcPct val="20000"/>
              </a:spcBef>
              <a:defRPr/>
            </a:pPr>
            <a:r>
              <a:rPr lang="en-US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www.hse.ru</a:t>
            </a:r>
            <a:r>
              <a:rPr lang="ru-RU" sz="1000" b="0">
                <a:solidFill>
                  <a:schemeClr val="bg1"/>
                </a:solidFill>
                <a:latin typeface="Calibri" pitchFamily="34" charset="0"/>
                <a:ea typeface="ＭＳ Ｐゴシック" pitchFamily="34" charset="-128"/>
              </a:rPr>
              <a:t> </a:t>
            </a:r>
            <a:endParaRPr kumimoji="1" lang="ru-RU" sz="1000" b="0">
              <a:solidFill>
                <a:schemeClr val="bg1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348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16113"/>
            <a:ext cx="7772400" cy="1470025"/>
          </a:xfrm>
        </p:spPr>
        <p:txBody>
          <a:bodyPr/>
          <a:lstStyle>
            <a:lvl1pPr algn="ctr">
              <a:defRPr>
                <a:solidFill>
                  <a:srgbClr val="000066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48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671888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r>
              <a:rPr lang="ru-RU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3165123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A96C97-5737-4C09-BDA5-87152FC6A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0648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45D3FCA-32F8-45F9-844F-CAFD257EF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5541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208462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6150" y="1484313"/>
            <a:ext cx="4208463" cy="4752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13B09F-2ECB-41C1-91A8-18EE5C614D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34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E5CD8D-9BC4-4F9E-9CDB-E82848CC44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6960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881BC0-7E07-48DA-B1E7-98A0F749A6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859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0B4656-73CA-4AA0-9121-82A545EDF8A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5149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64C7F35-4B9A-4188-A644-3455DEAE8B8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3004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CD6241-D9E1-42B0-AA91-F4AB3BE311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9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A74E5C-C2CC-4F53-8AFB-E4B5EDA9C1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6985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23075" y="115888"/>
            <a:ext cx="2141538" cy="61214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115888"/>
            <a:ext cx="6275387" cy="6121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9BA066-3A12-4E71-8568-88F986912C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945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Заголовок и четыре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sz="quarter"/>
          </p:nvPr>
        </p:nvSpPr>
        <p:spPr>
          <a:xfrm>
            <a:off x="1476375" y="115888"/>
            <a:ext cx="7488238" cy="10096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4208462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quarter" idx="2"/>
          </p:nvPr>
        </p:nvSpPr>
        <p:spPr>
          <a:xfrm>
            <a:off x="4756150" y="1484313"/>
            <a:ext cx="4208463" cy="23002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3"/>
          </p:nvPr>
        </p:nvSpPr>
        <p:spPr>
          <a:xfrm>
            <a:off x="395288" y="3937000"/>
            <a:ext cx="4208462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756150" y="3937000"/>
            <a:ext cx="4208463" cy="23002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587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0C5841-76BF-4499-B14F-7AF22624B0F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82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1524000"/>
            <a:ext cx="7604125" cy="201295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idx="10"/>
          </p:nvPr>
        </p:nvSpPr>
        <p:spPr>
          <a:xfrm>
            <a:off x="457200" y="6242050"/>
            <a:ext cx="2114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idx="11"/>
          </p:nvPr>
        </p:nvSpPr>
        <p:spPr>
          <a:xfrm>
            <a:off x="3124200" y="6242050"/>
            <a:ext cx="2876550" cy="4381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/>
              <a:t>Высшая школа экономики, Москва, 2015</a:t>
            </a:r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idx="12"/>
          </p:nvPr>
        </p:nvSpPr>
        <p:spPr>
          <a:xfrm>
            <a:off x="6553200" y="6242050"/>
            <a:ext cx="2114550" cy="438150"/>
          </a:xfrm>
        </p:spPr>
        <p:txBody>
          <a:bodyPr/>
          <a:lstStyle>
            <a:lvl1pPr>
              <a:defRPr/>
            </a:lvl1pPr>
          </a:lstStyle>
          <a:p>
            <a:fld id="{F973182B-9F6A-438C-914B-C9CF45EF83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27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/>
              <a:t>Чтобы добавить рисунок, перетащите его в заполнитель или щелкните значок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NUL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NUL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NUL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8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1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fld id="{767844CA-644A-418F-8B42-3EB4D1A3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hf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5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fld id="{767844CA-644A-418F-8B42-3EB4D1A3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5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hf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1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</p:sldLayoutIdLst>
  <p:hf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4" t="15451" r="8450" b="1840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115888"/>
            <a:ext cx="7488238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</a:t>
            </a:r>
            <a:br>
              <a:rPr lang="en-US" altLang="ru-RU"/>
            </a:br>
            <a:r>
              <a:rPr lang="ru-RU" altLang="ru-RU"/>
              <a:t>заголовка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484313"/>
            <a:ext cx="85693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16913" y="6508750"/>
            <a:ext cx="6477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r">
              <a:defRPr sz="2000">
                <a:solidFill>
                  <a:srgbClr val="000066"/>
                </a:solidFill>
                <a:latin typeface="Calibri" pitchFamily="34" charset="0"/>
              </a:defRPr>
            </a:lvl1pPr>
          </a:lstStyle>
          <a:p>
            <a:fld id="{767844CA-644A-418F-8B42-3EB4D1A30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0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</p:sldLayoutIdLst>
  <p:hf hd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3200">
          <a:solidFill>
            <a:srgbClr val="336699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800">
          <a:solidFill>
            <a:srgbClr val="336699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400">
          <a:solidFill>
            <a:srgbClr val="336699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336699"/>
        </a:buClr>
        <a:buFont typeface="Wingdings" pitchFamily="2" charset="2"/>
        <a:buChar char="Ø"/>
        <a:defRPr sz="2000">
          <a:solidFill>
            <a:srgbClr val="336699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0066"/>
        </a:buClr>
        <a:buSzPct val="80000"/>
        <a:buChar char="•"/>
        <a:defRPr sz="2000">
          <a:solidFill>
            <a:srgbClr val="000066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20.png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1947545"/>
            <a:ext cx="7772400" cy="2206625"/>
          </a:xfrm>
        </p:spPr>
        <p:txBody>
          <a:bodyPr/>
          <a:lstStyle/>
          <a:p>
            <a:r>
              <a:rPr lang="ru-RU" sz="2000" dirty="0">
                <a:latin typeface="Myriad Pro Semibold"/>
                <a:ea typeface="ＭＳ Ｐゴシック"/>
                <a:cs typeface="ＭＳ Ｐゴシック"/>
              </a:rPr>
              <a:t>Факультет компьютерных наук</a:t>
            </a:r>
            <a:br>
              <a:rPr lang="ru-RU" sz="2000" dirty="0">
                <a:latin typeface="Myriad Pro Semibold"/>
                <a:ea typeface="ＭＳ Ｐゴシック"/>
                <a:cs typeface="ＭＳ Ｐゴシック"/>
              </a:rPr>
            </a:br>
            <a:r>
              <a:rPr lang="ru-RU" sz="2000" dirty="0">
                <a:latin typeface="Myriad Pro Semibold"/>
                <a:ea typeface="ＭＳ Ｐゴシック"/>
                <a:cs typeface="ＭＳ Ｐゴシック"/>
              </a:rPr>
              <a:t>Департамент программной инженерии</a:t>
            </a:r>
            <a:br>
              <a:rPr lang="ru-RU" sz="2000" dirty="0">
                <a:latin typeface="Myriad Pro Semibold"/>
                <a:ea typeface="ＭＳ Ｐゴシック"/>
                <a:cs typeface="ＭＳ Ｐゴシック"/>
              </a:rPr>
            </a:br>
            <a:r>
              <a:rPr lang="ru-RU" sz="2000" dirty="0">
                <a:latin typeface="Myriad Pro Semibold"/>
                <a:ea typeface="ＭＳ Ｐゴシック"/>
                <a:cs typeface="ＭＳ Ｐゴシック"/>
              </a:rPr>
              <a:t>Выпускная квалификационная работа</a:t>
            </a:r>
            <a:br>
              <a:rPr lang="ru-RU" sz="2800" dirty="0">
                <a:latin typeface="Myriad Pro Semibold"/>
                <a:ea typeface="ＭＳ Ｐゴシック"/>
                <a:cs typeface="ＭＳ Ｐゴシック"/>
              </a:rPr>
            </a:br>
            <a:r>
              <a:rPr lang="ru-RU" sz="2800" dirty="0">
                <a:latin typeface="Myriad Pro Semibold"/>
                <a:ea typeface="ＭＳ Ｐゴシック"/>
              </a:rPr>
              <a:t>Программа для дизайна поверхностей Кирхгофа-Плато</a:t>
            </a:r>
            <a:endParaRPr lang="en-US" sz="2400" dirty="0">
              <a:solidFill>
                <a:srgbClr val="21386F"/>
              </a:solidFill>
              <a:latin typeface="Myriad Pro Semibold"/>
              <a:ea typeface="ＭＳ Ｐゴシック"/>
              <a:cs typeface="ＭＳ Ｐゴシック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BBC2960-5FD9-8640-BA87-8F8B9D2DA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329" y="3846237"/>
            <a:ext cx="5562600" cy="2385887"/>
          </a:xfrm>
        </p:spPr>
        <p:txBody>
          <a:bodyPr/>
          <a:lstStyle/>
          <a:p>
            <a:pPr algn="r" eaLnBrk="1" hangingPunct="1"/>
            <a:r>
              <a:rPr lang="ru-RU" sz="16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</a:t>
            </a:r>
            <a:r>
              <a:rPr lang="en-US" sz="16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:</a:t>
            </a:r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</a:t>
            </a:r>
          </a:p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студент группы БПИ141</a:t>
            </a:r>
          </a:p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образовательной программы </a:t>
            </a:r>
          </a:p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09.03.04 «Программная инженерия»</a:t>
            </a:r>
          </a:p>
          <a:p>
            <a:pPr algn="r" eaLnBrk="1" hangingPunct="1"/>
            <a:r>
              <a:rPr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Ильченко Михаил Михайлович</a:t>
            </a:r>
          </a:p>
          <a:p>
            <a:pPr algn="r" eaLnBrk="1" hangingPunct="1"/>
            <a:r>
              <a:rPr kumimoji="1" lang="ru-RU" sz="16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</a:t>
            </a:r>
          </a:p>
          <a:p>
            <a:pPr algn="r" eaLnBrk="1" hangingPunct="1"/>
            <a:r>
              <a:rPr lang="ru-RU" sz="1600" kern="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доцент департамента программной инженерии, к.т.н.</a:t>
            </a:r>
          </a:p>
          <a:p>
            <a:pPr algn="r" eaLnBrk="1" hangingPunct="1"/>
            <a:r>
              <a:rPr kumimoji="1" lang="ru-RU" sz="1600" kern="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Ахметсафина</a:t>
            </a:r>
            <a:r>
              <a:rPr kumimoji="1" lang="ru-RU" sz="1600" kern="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 Римма </a:t>
            </a:r>
            <a:r>
              <a:rPr kumimoji="1" lang="ru-RU" sz="1600" kern="0" dirty="0" err="1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Закиевна</a:t>
            </a:r>
            <a:endParaRPr kumimoji="1" lang="ru-RU" sz="1100" dirty="0">
              <a:solidFill>
                <a:srgbClr val="FF0000"/>
              </a:solidFill>
              <a:latin typeface="Myriad Pro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240466" cy="4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Наложение меша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03128B-9716-9744-A1B6-BD9FA974A60D}"/>
              </a:ext>
            </a:extLst>
          </p:cNvPr>
          <p:cNvSpPr/>
          <p:nvPr/>
        </p:nvSpPr>
        <p:spPr>
          <a:xfrm>
            <a:off x="412515" y="1646378"/>
            <a:ext cx="80150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Накладывается квадратная сетка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Вершины квадратов описывают поверхность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Некоторые вершины меша не входят в множество точек, ограниченных Г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82818B9-A673-B44C-AC67-6A69B8A2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185AD4F-D281-CA40-8596-7EDC0FC753E8}"/>
              </a:ext>
            </a:extLst>
          </p:cNvPr>
          <p:cNvSpPr/>
          <p:nvPr/>
        </p:nvSpPr>
        <p:spPr>
          <a:xfrm>
            <a:off x="2483270" y="6080577"/>
            <a:ext cx="4230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Меш, полученный для заданной линии Г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D7A9BB-576C-C94F-AA38-2C397AB06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480" y="2702774"/>
            <a:ext cx="2815406" cy="327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Требование к программе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61F351F-CE29-8242-8831-18377C69B478}"/>
              </a:ext>
            </a:extLst>
          </p:cNvPr>
          <p:cNvSpPr/>
          <p:nvPr/>
        </p:nvSpPr>
        <p:spPr>
          <a:xfrm>
            <a:off x="255586" y="1455451"/>
            <a:ext cx="857769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Myriad Pro" panose="020B0503030403020204" pitchFamily="34" charset="0"/>
              </a:rPr>
              <a:t>Требования к функциональным характеристикам </a:t>
            </a:r>
          </a:p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Программа должна обеспечить возможность выполнения следующих функций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:</a:t>
            </a: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Создание двумерных каркасов;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деформация построенных каркасов;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преобразование двумерного каркаса в трёхмерный;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расчёт точек, принадлежащих минимальной поверхности;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визуализация трёхмерных объектов на сцене;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движение камеры и объектов. </a:t>
            </a:r>
          </a:p>
          <a:p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r>
              <a:rPr lang="ru-RU" b="1" dirty="0">
                <a:solidFill>
                  <a:srgbClr val="003F82"/>
                </a:solidFill>
                <a:latin typeface="Myriad Pro" panose="020B0503030403020204" pitchFamily="34" charset="0"/>
              </a:rPr>
              <a:t>Требования к интерфейсу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Программа должна иметь пространство для рисования и деформации каркаса;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программа должна иметь пространство для визуализации трёхмерных поверхностей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;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при запуске программы ни один каркас не задан;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окно программы должно быть расширяемым. </a:t>
            </a:r>
          </a:p>
        </p:txBody>
      </p:sp>
    </p:spTree>
    <p:extLst>
      <p:ext uri="{BB962C8B-B14F-4D97-AF65-F5344CB8AC3E}">
        <p14:creationId xmlns:p14="http://schemas.microsoft.com/office/powerpoint/2010/main" val="2432434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F43F4B4-7CAF-4247-84C0-FC9F0C92C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826" y="1755645"/>
            <a:ext cx="896257" cy="89625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F5C8FF-AEB0-D749-B5CA-D57A38BE5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198" y="1871656"/>
            <a:ext cx="664236" cy="66423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29E48E-96E9-C848-B1F8-BB9471319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267" y="3283564"/>
            <a:ext cx="453165" cy="45316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69233E0-DD0C-7745-9788-69C4CE5C3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126" y="1794782"/>
            <a:ext cx="1874542" cy="817982"/>
          </a:xfrm>
          <a:prstGeom prst="rect">
            <a:avLst/>
          </a:prstGeom>
        </p:spPr>
      </p:pic>
      <p:sp>
        <p:nvSpPr>
          <p:cNvPr id="11" name="Rectangle 12">
            <a:extLst>
              <a:ext uri="{FF2B5EF4-FFF2-40B4-BE49-F238E27FC236}">
                <a16:creationId xmlns:a16="http://schemas.microsoft.com/office/drawing/2014/main" id="{6F581C6F-B76A-9C46-9833-B1118546A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519C70B-EFB6-404D-AF3E-1688FEA6E4C0}"/>
              </a:ext>
            </a:extLst>
          </p:cNvPr>
          <p:cNvSpPr/>
          <p:nvPr/>
        </p:nvSpPr>
        <p:spPr>
          <a:xfrm>
            <a:off x="1406217" y="3262887"/>
            <a:ext cx="719168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pyglet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1.3.2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–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создания оконного приложения и реализация функций </a:t>
            </a:r>
            <a:r>
              <a:rPr lang="en-US" dirty="0" err="1">
                <a:solidFill>
                  <a:srgbClr val="003F82"/>
                </a:solidFill>
                <a:latin typeface="Myriad Pro" panose="020B0503030403020204" pitchFamily="34" charset="0"/>
              </a:rPr>
              <a:t>opengl</a:t>
            </a: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numpy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1.12.1 – математика и матрицы</a:t>
            </a: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sympy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1.0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–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символьные вычисления для решения уравнений</a:t>
            </a: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shapely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1.6.4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–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реализация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geometry engine</a:t>
            </a:r>
          </a:p>
          <a:p>
            <a:endParaRPr lang="en-US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3F82"/>
                </a:solidFill>
                <a:latin typeface="Myriad Pro" panose="020B0503030403020204" pitchFamily="34" charset="0"/>
              </a:rPr>
              <a:t>pyquaternion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0.9.2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–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реализация кватернионов для вращения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98A031-908B-724F-BA6C-767C00A289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445" y="4000424"/>
            <a:ext cx="534810" cy="5348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BE3918B-8D6B-C540-9D7B-A297BE9391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43" y="4535234"/>
            <a:ext cx="664882" cy="66488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D847CD2-E9C8-174A-840F-1ABC2A5503DA}"/>
              </a:ext>
            </a:extLst>
          </p:cNvPr>
          <p:cNvSpPr/>
          <p:nvPr/>
        </p:nvSpPr>
        <p:spPr>
          <a:xfrm>
            <a:off x="748267" y="2790120"/>
            <a:ext cx="2167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Python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библиотеки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1720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Диаграмма классов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A08BEC6-3686-EA42-8E91-3DE4EC2FB3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10" y="1567913"/>
            <a:ext cx="7799512" cy="44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18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Сплайны Катмулла-Рома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851C6F7-0C9E-5E48-86F7-1CAEA16F63E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3899" y="1457624"/>
            <a:ext cx="3099375" cy="17233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599257-6D5E-D542-A2BD-80AED77F724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49900" y="4051300"/>
            <a:ext cx="3162301" cy="188812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C750143-551A-DA4A-84F6-7394A8DA4A5F}"/>
              </a:ext>
            </a:extLst>
          </p:cNvPr>
          <p:cNvSpPr/>
          <p:nvPr/>
        </p:nvSpPr>
        <p:spPr>
          <a:xfrm>
            <a:off x="0" y="1291936"/>
            <a:ext cx="8420100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recount_points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step=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Функция расчёта точек сплайна для линии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type(self) == Line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линия замкнутая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.closed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для каждой точки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строим точки [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pi, pi+1)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последовательно добавляем их в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.points.extend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[catmul_rom4(s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 -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[(i +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%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[(i +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%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step)])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линия из одного ребра, ничего достраивать не нужно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 err="1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elif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[:]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линия не замкнута и содержит больше двух рёбер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строим [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p0, p1)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производной, совпадающей с ребром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.points.extend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([catmul_rom3(s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[: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step)])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строим [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p1, p-2)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.length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.points.extend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([catmul_rom4(s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[i-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:i+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step)])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строим [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p-1, p-2]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производной, совпадающей с ребром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разворачиваем при добавлении в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points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.points.extend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([catmul_rom3(s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.control_points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[:-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:-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+ step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step)][::-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902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Расчёт координат Бишопа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805A95B-4CC2-1444-85BC-4BEEC85CFB5F}"/>
                  </a:ext>
                </a:extLst>
              </p:cNvPr>
              <p:cNvSpPr/>
              <p:nvPr/>
            </p:nvSpPr>
            <p:spPr>
              <a:xfrm>
                <a:off x="4794250" y="1460428"/>
                <a:ext cx="3735387" cy="17729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Bishop frame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Правила для матрицы переноса</a:t>
                </a:r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×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×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=0</m:t>
                    </m:r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ru-RU" i="1" dirty="0">
                  <a:solidFill>
                    <a:srgbClr val="003F82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9805A95B-4CC2-1444-85BC-4BEEC85CFB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0" y="1460428"/>
                <a:ext cx="3735387" cy="1772986"/>
              </a:xfrm>
              <a:prstGeom prst="rect">
                <a:avLst/>
              </a:prstGeom>
              <a:blipFill>
                <a:blip r:embed="rId3"/>
                <a:stretch>
                  <a:fillRect l="-1356" t="-1418" b="-28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C1C8009-405B-6844-BF7E-035A568DD2E0}"/>
              </a:ext>
            </a:extLst>
          </p:cNvPr>
          <p:cNvSpPr/>
          <p:nvPr/>
        </p:nvSpPr>
        <p:spPr>
          <a:xfrm>
            <a:off x="222250" y="1524701"/>
            <a:ext cx="506095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sympy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numpy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sklearn.preprocessing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составляем матрицу параметров 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P02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P12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P20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P21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P22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sp.symbols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'P:3:3'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([[P00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P02]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[P10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P12]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[P20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P21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P22]])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касательная в предыдущем ребре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t_prev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normalize(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e_prev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касательная в текущем ребре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 = normalize(e)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t_prev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x t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ort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np.cross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t_prev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составляем систему уравнений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для этого организуем матрицу, где каждый элемент равен нулю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to_solve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P.dot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t_prev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- t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(15)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P.dot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(ort) - ort)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(16)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to_solve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to_solve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P.dot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u_prev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).dot(t)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(17, 18)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P02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P12])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подходящих матриц несколько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sympy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решает систему уравнений и </a:t>
            </a:r>
            <a:r>
              <a:rPr lang="ru-RU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выбаёт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словарь с ключами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Pij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solved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sp.solve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to_solve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преобразуем словарь обратно в матрицу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x: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y: solved[y]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x))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P))) 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743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8" y="428625"/>
            <a:ext cx="7338179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Создание меша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01971DD-3199-2149-B5C1-89D7DD2CE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01" y="1425818"/>
            <a:ext cx="2237500" cy="2600989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625FD9B-1128-D547-90E1-F9A556206374}"/>
              </a:ext>
            </a:extLst>
          </p:cNvPr>
          <p:cNvSpPr/>
          <p:nvPr/>
        </p:nvSpPr>
        <p:spPr>
          <a:xfrm>
            <a:off x="128586" y="1425818"/>
            <a:ext cx="585311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точка сверху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point.up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соседняя точка лежит вне области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.geom.contains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 +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перессекаем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boundary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вертикальной прямой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.geom.boundary.intersection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asLineString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([[x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.max_y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]])))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содержит несколько точек, берём ближнюю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xyz.shape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!= 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v: v[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создаём точку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up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is_boundary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(up)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up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.init_mesh_point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 +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point.set_up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(up)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точка справа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point.right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соседняя точка лежит вне области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.geom.contains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([x +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y])):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перессекаем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boundary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 горизонтальной прямой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.geom.boundary.intersection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asLineString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([[x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.max_x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y]])))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содержит несколько точек, берём ближнюю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xyz.shape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!= 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v: v[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создаём точку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MeshPoint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is_boundary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(right)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right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.init_mesh_point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(x +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point.set_right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(right)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E419619-63A1-3341-9FED-3470A1D48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75" y="4382650"/>
            <a:ext cx="2868189" cy="1840645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BAEC004-FB40-2C4C-84D5-1985A0195A7E}"/>
              </a:ext>
            </a:extLst>
          </p:cNvPr>
          <p:cNvCxnSpPr/>
          <p:nvPr/>
        </p:nvCxnSpPr>
        <p:spPr bwMode="auto">
          <a:xfrm>
            <a:off x="6540500" y="1917700"/>
            <a:ext cx="405251" cy="23926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350213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8" y="428625"/>
            <a:ext cx="7404533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Итерационный поиск вершин поверхностей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cxnSp>
        <p:nvCxnSpPr>
          <p:cNvPr id="5" name="Соединительная линия уступом 4">
            <a:extLst>
              <a:ext uri="{FF2B5EF4-FFF2-40B4-BE49-F238E27FC236}">
                <a16:creationId xmlns:a16="http://schemas.microsoft.com/office/drawing/2014/main" id="{5CC63259-E78C-9747-B080-BD23E72BB105}"/>
              </a:ext>
            </a:extLst>
          </p:cNvPr>
          <p:cNvCxnSpPr>
            <a:cxnSpLocks/>
          </p:cNvCxnSpPr>
          <p:nvPr/>
        </p:nvCxnSpPr>
        <p:spPr bwMode="auto">
          <a:xfrm flipV="1">
            <a:off x="1913641" y="1504123"/>
            <a:ext cx="1715679" cy="1525350"/>
          </a:xfrm>
          <a:prstGeom prst="bentConnector3">
            <a:avLst>
              <a:gd name="adj1" fmla="val 67025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D368B01-000F-F149-BC89-247A450DC4D4}"/>
              </a:ext>
            </a:extLst>
          </p:cNvPr>
          <p:cNvSpPr/>
          <p:nvPr/>
        </p:nvSpPr>
        <p:spPr>
          <a:xfrm>
            <a:off x="222250" y="2370841"/>
            <a:ext cx="7658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update_points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eps=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previous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.area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True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p.update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.count_area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- previous) &lt; eps: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b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previous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.area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triangle_area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2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вектора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v1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]].data -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]].data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v2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]].data -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]].data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векторное произведение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cross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np.cross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(v1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v2)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площадь = половина длины векторного произведения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cross.dot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(cross)) /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count_area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self.area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sum(list(map(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self.triangle_area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self.triangles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</a:t>
            </a:r>
            <a:b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.triangle_area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CB645FDD-378E-A94F-AC11-9768F9CD3943}"/>
              </a:ext>
            </a:extLst>
          </p:cNvPr>
          <p:cNvSpPr/>
          <p:nvPr/>
        </p:nvSpPr>
        <p:spPr>
          <a:xfrm>
            <a:off x="3629320" y="1377246"/>
            <a:ext cx="603091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update(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Функция для обновления координаты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расчётом взвешенного среднего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.is_boundary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числитель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знаменатель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ds 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Эвклидово расстояние между точками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.distance_with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(p)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чем ближе, тем больше вес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# поэтому </a:t>
            </a:r>
            <a:r>
              <a:rPr lang="ru-RU" sz="9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обратнопропорционально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расстоянию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/ d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ds +=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 d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.z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/ ds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778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4D9EC2B6-ACDE-4244-A640-DB0F5BD3A93A}"/>
              </a:ext>
            </a:extLst>
          </p:cNvPr>
          <p:cNvSpPr/>
          <p:nvPr/>
        </p:nvSpPr>
        <p:spPr>
          <a:xfrm>
            <a:off x="0" y="1333122"/>
            <a:ext cx="51181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init_triangles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mp=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made=[]):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Рекурсивная функция для инициализации треугольников по вершинам меша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900" b="1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mp: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текущая точка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900" b="1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made: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индексы учтённых точек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mp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mp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.points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точка уже учтена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получение треугольников для точки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.triangles.append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made.append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рекурсивно отправляем в соседние точки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mp.up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mp.left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mp.left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mp.down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mp.down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mp.rigth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.init_triangles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mp.right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made)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8" y="428625"/>
            <a:ext cx="7338179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Треугольники меша для визуализации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cxnSp>
        <p:nvCxnSpPr>
          <p:cNvPr id="11" name="Соединительная линия уступом 10">
            <a:extLst>
              <a:ext uri="{FF2B5EF4-FFF2-40B4-BE49-F238E27FC236}">
                <a16:creationId xmlns:a16="http://schemas.microsoft.com/office/drawing/2014/main" id="{B0E5B80C-441F-6844-B224-8F4D6E8E723C}"/>
              </a:ext>
            </a:extLst>
          </p:cNvPr>
          <p:cNvCxnSpPr>
            <a:cxnSpLocks/>
          </p:cNvCxnSpPr>
          <p:nvPr/>
        </p:nvCxnSpPr>
        <p:spPr bwMode="auto">
          <a:xfrm flipV="1">
            <a:off x="2130552" y="2014884"/>
            <a:ext cx="1357365" cy="105391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BA9D692-330E-D845-9A9C-D259A5CA7C5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48991" y="5000382"/>
            <a:ext cx="4957549" cy="1095527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D60604C-742B-7E48-B5F5-FEE4962C54CA}"/>
              </a:ext>
            </a:extLst>
          </p:cNvPr>
          <p:cNvSpPr/>
          <p:nvPr/>
        </p:nvSpPr>
        <p:spPr>
          <a:xfrm>
            <a:off x="2655297" y="6111253"/>
            <a:ext cx="3744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Неполные четырёхугольники меша</a:t>
            </a:r>
            <a:endParaRPr lang="ru-RU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D698844-311C-6F4E-B0DF-05F0B1DE9289}"/>
              </a:ext>
            </a:extLst>
          </p:cNvPr>
          <p:cNvSpPr/>
          <p:nvPr/>
        </p:nvSpPr>
        <p:spPr>
          <a:xfrm>
            <a:off x="3594100" y="1913084"/>
            <a:ext cx="554990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triangles(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res = []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верхний левый треугольник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нижний правый треугольник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точка в нижнем левом углу,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добавляем нижний левый треугольник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predicate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.down.has_triangles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predicate &amp;=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.left.has_triangles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predicate: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.down.index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.left.index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если точка в верхнем правом углу,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добавляем верхний правый треугольник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predicate 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.up.has_triangles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predicate &amp;=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 not None and not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.right.has_triangles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predicate: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res.append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.up.index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.right.index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652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Визуализация 3</a:t>
            </a:r>
            <a:r>
              <a:rPr lang="en-US" sz="2800" dirty="0">
                <a:solidFill>
                  <a:schemeClr val="bg1"/>
                </a:solidFill>
                <a:latin typeface="Myriad Pro"/>
              </a:rPr>
              <a:t>D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9C52806A-F152-9C4C-81E6-BA6F06168B18}"/>
              </a:ext>
            </a:extLst>
          </p:cNvPr>
          <p:cNvSpPr/>
          <p:nvPr/>
        </p:nvSpPr>
        <p:spPr>
          <a:xfrm>
            <a:off x="222250" y="1442185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boundary):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(Container3D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).draw(boundary)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boundary.changed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.rotated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.recount_saved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(boundary)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рисование точек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gr.draw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 //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GL_POINTS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'v3f'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'c4f'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.pcs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рисование линий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gr.draw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[i]) //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GL_LINE_LOOP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'v3f'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[i])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'c4f'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.lcs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со светом только полигоны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glEnable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(GL_LIGHTING)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glEnable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glLightfv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GL_POSITION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GLfloat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)(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glLightf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GL_CONSTANT_ATTENUATION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glLightf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GL_LINEAR_ATTENUATION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glLightf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GL_QUADRATIC_ATTENUATION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0.7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рисование полигонов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</a:t>
            </a:r>
            <a:r>
              <a:rPr lang="en-US" sz="900" dirty="0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gr.draw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8888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[i]) //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GL_POLYGON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'v3f'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.pols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[i]))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(GL_LIGHT0)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glDisable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(GL_LIGHTING)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3D88C6E-63AA-954C-A621-6F90A14B1062}"/>
              </a:ext>
            </a:extLst>
          </p:cNvPr>
          <p:cNvSpPr/>
          <p:nvPr/>
        </p:nvSpPr>
        <p:spPr>
          <a:xfrm>
            <a:off x="3549942" y="1909210"/>
            <a:ext cx="559405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sz="900" b="1" dirty="0"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dy):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"""</a:t>
            </a:r>
            <a:b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Функция для обработки вращения от движения мыши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900" b="1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dx: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положения мыши по горизонтали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ru-RU" sz="900" b="1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900" b="1" i="1" dirty="0" err="1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dy: </a:t>
            </a: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изменение положения мыши по вертикали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"""</a:t>
            </a:r>
            <a:b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i="1" dirty="0">
                <a:solidFill>
                  <a:srgbClr val="62975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dx == dy ==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b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вектор движения мыши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rotation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np.array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([dx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dy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векторное произведение - вектор, вокруг которого вращается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cross = 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np.cross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689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rotation)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добавляем кватернион вращения</a:t>
            </a:r>
            <a:b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.q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*= Quaternion(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axis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=cross</a:t>
            </a:r>
            <a:r>
              <a:rPr lang="en-US" sz="9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900" dirty="0">
                <a:solidFill>
                  <a:srgbClr val="AA492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degrees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np.sqrt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rotation.dot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(rotation)))</a:t>
            </a:r>
            <a:b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 err="1">
                <a:solidFill>
                  <a:srgbClr val="94558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self</a:t>
            </a:r>
            <a:r>
              <a:rPr lang="en-US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.rotated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900" b="1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endParaRPr lang="ru-RU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99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4B9925-C9C4-1645-A60F-9C09093369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1F37826-9FC6-4A47-B435-94C6280B7F5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2F311ECD-BB36-594A-8BD2-E5B4CF360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872CD0F-C703-7843-9C1C-F048A697EFA8}"/>
              </a:ext>
            </a:extLst>
          </p:cNvPr>
          <p:cNvSpPr txBox="1">
            <a:spLocks/>
          </p:cNvSpPr>
          <p:nvPr/>
        </p:nvSpPr>
        <p:spPr bwMode="auto">
          <a:xfrm>
            <a:off x="1428750" y="428625"/>
            <a:ext cx="658313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Основные понятия и определения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81D7EB9-6851-4048-A39B-5673C9D60A14}"/>
              </a:ext>
            </a:extLst>
          </p:cNvPr>
          <p:cNvSpPr/>
          <p:nvPr/>
        </p:nvSpPr>
        <p:spPr>
          <a:xfrm>
            <a:off x="222250" y="1354043"/>
            <a:ext cx="843765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Бишопа</a:t>
            </a:r>
            <a:r>
              <a:rPr lang="ru-RU" sz="1600" b="1" dirty="0">
                <a:latin typeface="TimesNewRomanPS"/>
              </a:rPr>
              <a:t> </a:t>
            </a: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координаты (англ. </a:t>
            </a:r>
            <a:r>
              <a:rPr lang="en-US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Bishop frame) 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–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расслабленное состояние эластичной кривой</a:t>
            </a:r>
          </a:p>
          <a:p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Каркас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замкнутая кривая в двухмерном или трёхмерном пространстве</a:t>
            </a:r>
          </a:p>
          <a:p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Катмулла-Рома сплайн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сглаженная кривая, проходящая через опорные точки ломаной кривой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Кирхгофа-Плато поверхность (англ. </a:t>
            </a:r>
            <a:r>
              <a:rPr lang="en-US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Kirchhoff-Plateau surface, KPS)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 -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минимальная поверхность для данного эластичного каркаса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Контрольная точка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опорная точка сплайнов Катмулла-Рома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Материальные координаты (англ. </a:t>
            </a:r>
            <a:r>
              <a:rPr lang="en-US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material frame)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текущее состояние эластичной кривой</a:t>
            </a:r>
          </a:p>
          <a:p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Меш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сетка, накладываемая на поверхность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Минимальная поверхность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поверхность, имеющая наименьшую площадь для заданного каркаса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Пространство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геометрическая модель материального мира. В данной работе может иметь 2 (2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D)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или 3 измерения (3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D)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Стержень Кирхгофа (англ. </a:t>
            </a:r>
            <a:r>
              <a:rPr lang="en-US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Kirchhoff rod)</a:t>
            </a: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– модель эластичной кривой</a:t>
            </a:r>
            <a:b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Эластичность (гибкость, англ. </a:t>
            </a:r>
            <a:r>
              <a:rPr lang="en-US" sz="1600" b="1" dirty="0">
                <a:solidFill>
                  <a:srgbClr val="003F82"/>
                </a:solidFill>
                <a:latin typeface="Myriad Pro" panose="020B0503030403020204" pitchFamily="34" charset="0"/>
              </a:rPr>
              <a:t>elasticity)</a:t>
            </a:r>
            <a:r>
              <a:rPr lang="en-US" sz="1600" dirty="0">
                <a:solidFill>
                  <a:srgbClr val="003F82"/>
                </a:solidFill>
                <a:latin typeface="Myriad Pro" panose="020B0503030403020204" pitchFamily="34" charset="0"/>
              </a:rPr>
              <a:t> – </a:t>
            </a:r>
            <a:r>
              <a:rPr lang="ru-RU" sz="1600" dirty="0">
                <a:solidFill>
                  <a:srgbClr val="003F82"/>
                </a:solidFill>
                <a:latin typeface="Myriad Pro" panose="020B0503030403020204" pitchFamily="34" charset="0"/>
              </a:rPr>
              <a:t>способность материала испытывать упругие деформации без разрушения при сравнительно небольшой действующей силе (изд. БСЭ)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3251298F-3E84-AD4F-A400-AE8FECFC78B6}"/>
              </a:ext>
            </a:extLst>
          </p:cNvPr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012031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Демонстрация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D58E8E84-6D93-6744-8C4B-158292BA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5A38A01-046A-5E43-9105-33B7536FB2A7}"/>
              </a:ext>
            </a:extLst>
          </p:cNvPr>
          <p:cNvSpPr/>
          <p:nvPr/>
        </p:nvSpPr>
        <p:spPr>
          <a:xfrm>
            <a:off x="3089611" y="1288660"/>
            <a:ext cx="32880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CC7832"/>
                </a:solidFill>
              </a:rPr>
              <a:t>def </a:t>
            </a:r>
            <a:r>
              <a:rPr lang="en-US" sz="1200" b="1" dirty="0" err="1"/>
              <a:t>on_key_press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/>
              <a:t>symbol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/>
              <a:t>modifiers):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80"/>
                </a:solidFill>
              </a:rPr>
              <a:t># </a:t>
            </a:r>
            <a:r>
              <a:rPr lang="ru-RU" sz="1200" dirty="0">
                <a:solidFill>
                  <a:srgbClr val="808080"/>
                </a:solidFill>
              </a:rPr>
              <a:t>выход из приложения</a:t>
            </a:r>
            <a:br>
              <a:rPr lang="ru-RU" sz="1200" dirty="0">
                <a:solidFill>
                  <a:srgbClr val="808080"/>
                </a:solidFill>
              </a:rPr>
            </a:br>
            <a:r>
              <a:rPr lang="ru-RU" sz="1200" dirty="0">
                <a:solidFill>
                  <a:srgbClr val="808080"/>
                </a:solidFill>
              </a:rPr>
              <a:t>    </a:t>
            </a:r>
            <a:r>
              <a:rPr lang="en-US" sz="1200" b="1" dirty="0">
                <a:solidFill>
                  <a:srgbClr val="CC7832"/>
                </a:solidFill>
              </a:rPr>
              <a:t>if </a:t>
            </a:r>
            <a:r>
              <a:rPr lang="en-US" sz="1200" dirty="0"/>
              <a:t>symbol == </a:t>
            </a:r>
            <a:r>
              <a:rPr lang="en-US" sz="1200" dirty="0" err="1"/>
              <a:t>key.ESCAPE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>
                <a:solidFill>
                  <a:srgbClr val="94558D"/>
                </a:solidFill>
              </a:rPr>
              <a:t>self</a:t>
            </a:r>
            <a:r>
              <a:rPr lang="en-US" sz="1200" dirty="0" err="1"/>
              <a:t>.close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80"/>
                </a:solidFill>
              </a:rPr>
              <a:t># </a:t>
            </a:r>
            <a:r>
              <a:rPr lang="ru-RU" sz="1200" dirty="0">
                <a:solidFill>
                  <a:srgbClr val="808080"/>
                </a:solidFill>
              </a:rPr>
              <a:t>удаление точки</a:t>
            </a:r>
            <a:br>
              <a:rPr lang="ru-RU" sz="1200" dirty="0">
                <a:solidFill>
                  <a:srgbClr val="808080"/>
                </a:solidFill>
              </a:rPr>
            </a:br>
            <a:r>
              <a:rPr lang="ru-RU" sz="1200" dirty="0">
                <a:solidFill>
                  <a:srgbClr val="808080"/>
                </a:solidFill>
              </a:rPr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key.DELETE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>
                <a:solidFill>
                  <a:srgbClr val="94558D"/>
                </a:solidFill>
              </a:rPr>
              <a:t>self</a:t>
            </a:r>
            <a:r>
              <a:rPr lang="en-US" sz="1200" dirty="0" err="1"/>
              <a:t>.boundary.delete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80"/>
                </a:solidFill>
              </a:rPr>
              <a:t># </a:t>
            </a:r>
            <a:r>
              <a:rPr lang="ru-RU" sz="1200" dirty="0">
                <a:solidFill>
                  <a:srgbClr val="808080"/>
                </a:solidFill>
              </a:rPr>
              <a:t>уменьшение точек</a:t>
            </a:r>
            <a:br>
              <a:rPr lang="ru-RU" sz="1200" dirty="0">
                <a:solidFill>
                  <a:srgbClr val="808080"/>
                </a:solidFill>
              </a:rPr>
            </a:br>
            <a:r>
              <a:rPr lang="ru-RU" sz="1200" dirty="0">
                <a:solidFill>
                  <a:srgbClr val="808080"/>
                </a:solidFill>
              </a:rPr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key.DOWN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Point.set_radius</a:t>
            </a:r>
            <a:r>
              <a:rPr lang="en-US" sz="1200" dirty="0"/>
              <a:t>(</a:t>
            </a:r>
            <a:r>
              <a:rPr lang="en-US" sz="1200" dirty="0" err="1"/>
              <a:t>Point.radius</a:t>
            </a:r>
            <a:r>
              <a:rPr lang="en-US" sz="1200" dirty="0"/>
              <a:t> - </a:t>
            </a:r>
            <a:r>
              <a:rPr lang="en-US" sz="1200" dirty="0">
                <a:solidFill>
                  <a:srgbClr val="6897BB"/>
                </a:solidFill>
              </a:rPr>
              <a:t>1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80"/>
                </a:solidFill>
              </a:rPr>
              <a:t># </a:t>
            </a:r>
            <a:r>
              <a:rPr lang="ru-RU" sz="1200" dirty="0">
                <a:solidFill>
                  <a:srgbClr val="808080"/>
                </a:solidFill>
              </a:rPr>
              <a:t>увеличение точек</a:t>
            </a:r>
            <a:br>
              <a:rPr lang="ru-RU" sz="1200" dirty="0">
                <a:solidFill>
                  <a:srgbClr val="808080"/>
                </a:solidFill>
              </a:rPr>
            </a:br>
            <a:r>
              <a:rPr lang="ru-RU" sz="1200" dirty="0">
                <a:solidFill>
                  <a:srgbClr val="808080"/>
                </a:solidFill>
              </a:rPr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key.UP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/>
              <a:t>Point.set_radius</a:t>
            </a:r>
            <a:r>
              <a:rPr lang="en-US" sz="1200" dirty="0"/>
              <a:t>(</a:t>
            </a:r>
            <a:r>
              <a:rPr lang="en-US" sz="1200" dirty="0" err="1"/>
              <a:t>Point.radius</a:t>
            </a:r>
            <a:r>
              <a:rPr lang="en-US" sz="1200" dirty="0"/>
              <a:t> + </a:t>
            </a:r>
            <a:r>
              <a:rPr lang="en-US" sz="1200" dirty="0">
                <a:solidFill>
                  <a:srgbClr val="6897BB"/>
                </a:solidFill>
              </a:rPr>
              <a:t>1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dirty="0">
                <a:solidFill>
                  <a:srgbClr val="808080"/>
                </a:solidFill>
              </a:rPr>
              <a:t># </a:t>
            </a:r>
            <a:r>
              <a:rPr lang="ru-RU" sz="1200" dirty="0">
                <a:solidFill>
                  <a:srgbClr val="808080"/>
                </a:solidFill>
              </a:rPr>
              <a:t>очищение </a:t>
            </a:r>
            <a:r>
              <a:rPr lang="en-US" sz="1200" dirty="0">
                <a:solidFill>
                  <a:srgbClr val="808080"/>
                </a:solidFill>
              </a:rPr>
              <a:t>boundary</a:t>
            </a:r>
            <a:br>
              <a:rPr lang="en-US" sz="1200" dirty="0">
                <a:solidFill>
                  <a:srgbClr val="808080"/>
                </a:solidFill>
              </a:rPr>
            </a:br>
            <a:r>
              <a:rPr lang="en-US" sz="1200" dirty="0">
                <a:solidFill>
                  <a:srgbClr val="808080"/>
                </a:solidFill>
              </a:rPr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key.C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 err="1">
                <a:solidFill>
                  <a:srgbClr val="94558D"/>
                </a:solidFill>
              </a:rPr>
              <a:t>self</a:t>
            </a:r>
            <a:r>
              <a:rPr lang="en-US" sz="1200" dirty="0" err="1"/>
              <a:t>.boundary.clear</a:t>
            </a:r>
            <a:r>
              <a:rPr lang="en-US" sz="1200" dirty="0"/>
              <a:t>()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.container3D.clear()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key.A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.container3D.rotate(-</a:t>
            </a:r>
            <a:r>
              <a:rPr lang="en-US" sz="1200" dirty="0">
                <a:solidFill>
                  <a:srgbClr val="6897BB"/>
                </a:solidFill>
              </a:rPr>
              <a:t>180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key.W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.container3D.rotate(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897BB"/>
                </a:solidFill>
              </a:rPr>
              <a:t>180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key.D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.container3D.rotate(</a:t>
            </a:r>
            <a:r>
              <a:rPr lang="en-US" sz="1200" dirty="0">
                <a:solidFill>
                  <a:srgbClr val="6897BB"/>
                </a:solidFill>
              </a:rPr>
              <a:t>180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key.S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.container3D.rotate(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/>
              <a:t>-</a:t>
            </a:r>
            <a:r>
              <a:rPr lang="en-US" sz="1200" dirty="0">
                <a:solidFill>
                  <a:srgbClr val="6897BB"/>
                </a:solidFill>
              </a:rPr>
              <a:t>180</a:t>
            </a:r>
            <a:r>
              <a:rPr lang="en-US" sz="1200" dirty="0"/>
              <a:t>)</a:t>
            </a:r>
            <a:br>
              <a:rPr lang="en-US" sz="1200" dirty="0"/>
            </a:br>
            <a:r>
              <a:rPr lang="en-US" sz="1200" dirty="0"/>
              <a:t>    </a:t>
            </a:r>
            <a:r>
              <a:rPr lang="en-US" sz="1200" b="1" dirty="0" err="1">
                <a:solidFill>
                  <a:srgbClr val="CC7832"/>
                </a:solidFill>
              </a:rPr>
              <a:t>elif</a:t>
            </a:r>
            <a:r>
              <a:rPr lang="en-US" sz="1200" b="1" dirty="0">
                <a:solidFill>
                  <a:srgbClr val="CC7832"/>
                </a:solidFill>
              </a:rPr>
              <a:t> </a:t>
            </a:r>
            <a:r>
              <a:rPr lang="en-US" sz="1200" dirty="0"/>
              <a:t>symbol == </a:t>
            </a:r>
            <a:r>
              <a:rPr lang="en-US" sz="1200" dirty="0" err="1"/>
              <a:t>key.Q</a:t>
            </a:r>
            <a:r>
              <a:rPr lang="en-US" sz="1200" dirty="0"/>
              <a:t>:</a:t>
            </a:r>
            <a:br>
              <a:rPr lang="en-US" sz="1200" dirty="0"/>
            </a:br>
            <a:r>
              <a:rPr lang="en-US" sz="1200" dirty="0"/>
              <a:t>        </a:t>
            </a:r>
            <a:r>
              <a:rPr lang="en-US" sz="1200" dirty="0">
                <a:solidFill>
                  <a:srgbClr val="94558D"/>
                </a:solidFill>
              </a:rPr>
              <a:t>self</a:t>
            </a:r>
            <a:r>
              <a:rPr lang="en-US" sz="1200" dirty="0"/>
              <a:t>.container3D.clear()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405195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Пути дальнейшей работы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F0C23A-5CA8-3942-9D03-0EB541B91655}"/>
              </a:ext>
            </a:extLst>
          </p:cNvPr>
          <p:cNvSpPr/>
          <p:nvPr/>
        </p:nvSpPr>
        <p:spPr>
          <a:xfrm>
            <a:off x="560676" y="1761569"/>
            <a:ext cx="81760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Другие модификации задачи Плато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3F82"/>
                </a:solidFill>
                <a:latin typeface="Myriad Pro" panose="020B0503030403020204" pitchFamily="34" charset="0"/>
              </a:rPr>
              <a:t>Сериализация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результатов (для других программ трёхмерной графики)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Больше инструментов дизайна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12253E65-4694-9B41-A156-995993AD3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499917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Список использованных источников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4AC1263-A043-B944-8904-C73B6FC3D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E146D6C6-80C6-794C-83E6-97CDCBD8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59250"/>
              </p:ext>
            </p:extLst>
          </p:nvPr>
        </p:nvGraphicFramePr>
        <p:xfrm>
          <a:off x="238918" y="1408752"/>
          <a:ext cx="8577696" cy="4958221"/>
        </p:xfrm>
        <a:graphic>
          <a:graphicData uri="http://schemas.openxmlformats.org/drawingml/2006/table">
            <a:tbl>
              <a:tblPr firstCol="1" bandRow="1">
                <a:tableStyleId>{0505E3EF-67EA-436B-97B2-0124C06EBD24}</a:tableStyleId>
              </a:tblPr>
              <a:tblGrid>
                <a:gridCol w="321760">
                  <a:extLst>
                    <a:ext uri="{9D8B030D-6E8A-4147-A177-3AD203B41FA5}">
                      <a16:colId xmlns:a16="http://schemas.microsoft.com/office/drawing/2014/main" val="10103205"/>
                    </a:ext>
                  </a:extLst>
                </a:gridCol>
                <a:gridCol w="8255936">
                  <a:extLst>
                    <a:ext uri="{9D8B030D-6E8A-4147-A177-3AD203B41FA5}">
                      <a16:colId xmlns:a16="http://schemas.microsoft.com/office/drawing/2014/main" val="2739882173"/>
                    </a:ext>
                  </a:extLst>
                </a:gridCol>
              </a:tblGrid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Bergou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M.,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Wardetzky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M., Robinson S.,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Audoly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B.,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Grinspun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E. Discrete elastic rods // ACM Transactions on Graphics, Vol. 27, No. 3, August 2008. pp. 63:1-63:12.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621070647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Bertails F., Audoly B., Cani M., Querleux B., Leroy F., Lévêque J. Super-helices for predicting the dynamics of natural hair // ACM Transactions on Graphics, Vol. 25, No. 3, July 2006. pp. 1180-1187.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271418553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Blender Foundation web-site [Электронный ресурс] // Blender Foundation web-site: [сайт]. URL: https:/​/​www.blender.org (дата обращения: 20.03.2018).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4154223701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4.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Catmull E., Clark J. Recursively generated B-spline surfaces on arbitrary topological meshes // Computer-Aided Design, Vol. 10, No. 6, November 1978. pp. 350-355.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677575945"/>
                  </a:ext>
                </a:extLst>
              </a:tr>
              <a:tr h="182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Catmull E., Rom R. A class of local interpolating splines // In: Computer Aided Geometric Design / Ed. by BARNHILL R.E., RIESENFELD R.F. Salt Lake City: Academic Print, 1974. pp. 317–326.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795377939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6.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Concus P. Numerical Solution of the Minimal Surface Equation // Mathematics of Computation, Vol. 21, No. 99, July 1967. pp. 340-350.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467956568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7.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Courant R. The existence of minimal surfaces of given topological structure under prescribed boundary conditions // Acta Mathematica, Vol. 72, 1940. pp. 51-98.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141963527"/>
                  </a:ext>
                </a:extLst>
              </a:tr>
              <a:tr h="89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8.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Dill E.H. Kirchhoff's theory of rods // Archive for History of Exact Sciences, Vol. 44, No. 1, March 1991. pp. 1-23.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832626444"/>
                  </a:ext>
                </a:extLst>
              </a:tr>
              <a:tr h="89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9.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Douglas J. Solution of the problem of Plateau // Transactions of the American Mathematical Society, Vol. 33, No. 1, 1931. pp. 263-321.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4030523007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10.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Dziuk G., Hutchinson J.E. The Discrete Plateau Problem: Algorithm and Numerics // Mathematics of Computatiun, Vol. 68, No. 225, January 1999. pp. 1-23.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889391735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11.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Felicia B. R.Y. Minimal Surfaces with an Elastic Boundary // Annals of Global Analysis and Geometry, Vol. 19, No. 1, March 2001. pp. 1-9.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081487725"/>
                  </a:ext>
                </a:extLst>
              </a:tr>
              <a:tr h="89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12.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Fomenko A.T. The Plateau Problem: Historical Survey. Williston: Gordon and Breach Science Publishers, 1989.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552005927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13.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Geometry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Engine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Open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Sourse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Geometry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Engine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Open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Sourse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trac.osgeo.org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geos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 (дата обращения: 25.03.2018).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189459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994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Список использованных источников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4AC1263-A043-B944-8904-C73B6FC3D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0015C88B-36D6-3546-A541-4992F77D2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068548"/>
              </p:ext>
            </p:extLst>
          </p:nvPr>
        </p:nvGraphicFramePr>
        <p:xfrm>
          <a:off x="238918" y="1493134"/>
          <a:ext cx="8577696" cy="4757442"/>
        </p:xfrm>
        <a:graphic>
          <a:graphicData uri="http://schemas.openxmlformats.org/drawingml/2006/table">
            <a:tbl>
              <a:tblPr firstCol="1" bandRow="1">
                <a:tableStyleId>{0505E3EF-67EA-436B-97B2-0124C06EBD24}</a:tableStyleId>
              </a:tblPr>
              <a:tblGrid>
                <a:gridCol w="321760">
                  <a:extLst>
                    <a:ext uri="{9D8B030D-6E8A-4147-A177-3AD203B41FA5}">
                      <a16:colId xmlns:a16="http://schemas.microsoft.com/office/drawing/2014/main" val="2024132801"/>
                    </a:ext>
                  </a:extLst>
                </a:gridCol>
                <a:gridCol w="8255936">
                  <a:extLst>
                    <a:ext uri="{9D8B030D-6E8A-4147-A177-3AD203B41FA5}">
                      <a16:colId xmlns:a16="http://schemas.microsoft.com/office/drawing/2014/main" val="574828581"/>
                    </a:ext>
                  </a:extLst>
                </a:gridCol>
              </a:tblGrid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14.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Giomi L., Mahadevan L. Minimal surfaces bounded by elastic lines // The Royal Society, March 2012.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538824037"/>
                  </a:ext>
                </a:extLst>
              </a:tr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Giulio G. Giusteri L.L..E.F. Solution of the Kirchhoff–Plateau Problem // Journal of Nonlinear Science, Vol. 27, No. 3, June 2017. pp. 1043–1063.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334894875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16.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Giulio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Giusteri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P.F.E.F.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Instability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Paths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in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Kirchhoff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–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Plateau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Problem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Journal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Nonlinear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Science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25,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4,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August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2016.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1097–1132.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444100465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17.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Glooey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documentation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readthedocs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glooey.readthedocs.io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latest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getting_started.html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(дата обращения: 25.03.2018).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788899131"/>
                  </a:ext>
                </a:extLst>
              </a:tr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18.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Harrison J. Soap Film Solutions to Plateau’s Problem // Journal of Geometric Analysis, Vol. 24, No. 1, January 2014. pp. 271-297.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022279333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19.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Lipkovski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J.A.,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Lipkovski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A.T. Form-Finding Software and Minimal Surface Equation: a Comparative Approach //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Filomat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Vol. 29, No. 10, 2015. pp. 2447-2455.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091531389"/>
                  </a:ext>
                </a:extLst>
              </a:tr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20.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Loop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Smooth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Subdivision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Surfaces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Based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Triangles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Mas-ter's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thesis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Department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Mathematics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University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Utah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August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1987.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4036251355"/>
                  </a:ext>
                </a:extLst>
              </a:tr>
              <a:tr h="229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21.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NumPy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web-site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NumPy: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www.numpy.org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(дата обращения: 15.03.2018).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516608658"/>
                  </a:ext>
                </a:extLst>
              </a:tr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22.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O’Reilly O. Kirchhoff’s Rod Theory // In: Interaction of Mechanics and Mathematics.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Springer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Cham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2017.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187-268.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885137474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23.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Perez J.,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Otaduy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M.A.,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Thomaszewski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B. Computational design and automated fabrication of </a:t>
                      </a: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kirchhoff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-plateau surfaces // ACM Transactions on Graphics, Vol. 36, No. 4, July 2017. pp. 62:1-62:12.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07094189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24.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Pyglet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documentation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readthedocs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pyglet.readthedocs.io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/​pyglet-1.3-maintenance/ (дата обращения: 20.03.2018).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798337539"/>
                  </a:ext>
                </a:extLst>
              </a:tr>
              <a:tr h="2303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Rado</a:t>
                      </a:r>
                      <a:r>
                        <a:rPr lang="en-US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T. On Plateau's problem // Annals of Mathematics, Vol. 31, No. 3, July 1930. pp. 457-469.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427623160"/>
                  </a:ext>
                </a:extLst>
              </a:tr>
              <a:tr h="4859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26.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Reifenberg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E.R.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Solution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Plateau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problem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for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m-dimensional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surfaces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varying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topological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type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Acta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Mathematica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104,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1-2, 1960.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1-92.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617525077"/>
                  </a:ext>
                </a:extLst>
              </a:tr>
              <a:tr h="22972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27.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Shapely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documentation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readthedocs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shapely.readthedocs.io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 (дата обращения: 20.03.2018).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525119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89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Список использованных источников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E4AC1263-A043-B944-8904-C73B6FC3D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EB4EB2A6-7B3A-B543-B597-2BD36617B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135747"/>
              </p:ext>
            </p:extLst>
          </p:nvPr>
        </p:nvGraphicFramePr>
        <p:xfrm>
          <a:off x="238918" y="1484313"/>
          <a:ext cx="8577696" cy="4025520"/>
        </p:xfrm>
        <a:graphic>
          <a:graphicData uri="http://schemas.openxmlformats.org/drawingml/2006/table">
            <a:tbl>
              <a:tblPr firstCol="1" bandRow="1">
                <a:tableStyleId>{0505E3EF-67EA-436B-97B2-0124C06EBD24}</a:tableStyleId>
              </a:tblPr>
              <a:tblGrid>
                <a:gridCol w="321760">
                  <a:extLst>
                    <a:ext uri="{9D8B030D-6E8A-4147-A177-3AD203B41FA5}">
                      <a16:colId xmlns:a16="http://schemas.microsoft.com/office/drawing/2014/main" val="2736598995"/>
                    </a:ext>
                  </a:extLst>
                </a:gridCol>
                <a:gridCol w="8255936">
                  <a:extLst>
                    <a:ext uri="{9D8B030D-6E8A-4147-A177-3AD203B41FA5}">
                      <a16:colId xmlns:a16="http://schemas.microsoft.com/office/drawing/2014/main" val="1612262903"/>
                    </a:ext>
                  </a:extLst>
                </a:gridCol>
              </a:tblGrid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28.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Shi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Hearst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J.E.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Kirchhoff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elastic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rod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nonlinear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Schrödinger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equation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and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DNA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supercoiling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Journal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Chemical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Physics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101,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6,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June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1994.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5186–5200.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821175306"/>
                  </a:ext>
                </a:extLst>
              </a:tr>
              <a:tr h="182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29.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Spillmann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Teschner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Cosserat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Rod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Elements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for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Dynamic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Simulation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One-Dimensional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Elastic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Objects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SCA '07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Proceedings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the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2007 ACM SIGGRAPH/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Eurographics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symposium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Computer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animation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San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Diego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California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2007.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63-72.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57997454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30.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SymPy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documentation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[Электронный ресурс]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SymPy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 [сайт].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docs.sympy.org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latest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index.html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(дата обращения: 20.03.2018).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64357680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31.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Yi-chao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Chen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E.F.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Stability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and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Bifurcation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Soap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Film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Spanning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a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Flexible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Loop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Journal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of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Elasticity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116,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June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2014.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75-100.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853162067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Грирогьева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Е.,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Клячин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А.,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Клячин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В. Алгоритмы идентификации границы и визуализация задачи Плато в середе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Blender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// Научная визуализация,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9,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4, 2017.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13-25.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561708924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33.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Клячин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А.,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Клячин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В., Григорьева Е. Визуализация расчёта формы поверхностей минимальной площади // Научная визуализация,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6,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2, 2014.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34-42.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567485727"/>
                  </a:ext>
                </a:extLst>
              </a:tr>
              <a:tr h="1820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34.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Математики решили задачу о мыльных пленках на леске [Электронный ресурс] // N+1: [сайт]. [2017]. URL: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https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:/​/​nplus1.ru/​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news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/​2017/​04/​05/​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soap-film-problem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(дата обращения: 20.03.2018).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77174769"/>
                  </a:ext>
                </a:extLst>
              </a:tr>
              <a:tr h="89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Скворцов А. Триангуляция Делоне и её применение. Томск: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Издетельство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Томского университета, 2002. 1-128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3066092837"/>
                  </a:ext>
                </a:extLst>
              </a:tr>
              <a:tr h="8984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36.</a:t>
                      </a:r>
                      <a:endParaRPr lang="ru-RU" sz="110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Сосинский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А. Мыльные пленки и случайные блуждания. Москва: МЦНМО, 2012. 1-20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1526433760"/>
                  </a:ext>
                </a:extLst>
              </a:tr>
              <a:tr h="13593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37.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Тхи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Д.Ч.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Мультиварифолды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 и классические многомерные задачи Плато // Известия РАН. Серия математическая,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Vol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44,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No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5, 1980. </a:t>
                      </a:r>
                      <a:r>
                        <a:rPr lang="ru-RU" sz="1100" dirty="0" err="1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pp</a:t>
                      </a:r>
                      <a:r>
                        <a:rPr lang="ru-RU" sz="1100" dirty="0">
                          <a:solidFill>
                            <a:srgbClr val="003F82"/>
                          </a:solidFill>
                          <a:effectLst/>
                          <a:latin typeface="Myriad Pro" panose="020B0503030403020204" pitchFamily="34" charset="0"/>
                        </a:rPr>
                        <a:t>. 1031-1065.</a:t>
                      </a:r>
                      <a:endParaRPr lang="ru-RU" sz="1100" dirty="0">
                        <a:solidFill>
                          <a:srgbClr val="003F82"/>
                        </a:solidFill>
                        <a:effectLst/>
                        <a:latin typeface="Myriad Pro" panose="020B0503030403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600" marR="1600" marT="1600" marB="1600"/>
                </a:tc>
                <a:extLst>
                  <a:ext uri="{0D108BD9-81ED-4DB2-BD59-A6C34878D82A}">
                    <a16:rowId xmlns:a16="http://schemas.microsoft.com/office/drawing/2014/main" val="2267674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104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468813"/>
            <a:ext cx="6400800" cy="908050"/>
          </a:xfrm>
        </p:spPr>
        <p:txBody>
          <a:bodyPr/>
          <a:lstStyle/>
          <a:p>
            <a:r>
              <a:rPr lang="ru-RU" sz="12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Ильченко Михаил Михайлович</a:t>
            </a:r>
            <a:endParaRPr lang="en-US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en-US" sz="1200" dirty="0" err="1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mix.ilchenko@gmail.com</a:t>
            </a:r>
            <a:endParaRPr lang="ru-RU" sz="12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1D7E0B-D623-DD40-B8EA-4935CE230D15}"/>
              </a:ext>
            </a:extLst>
          </p:cNvPr>
          <p:cNvSpPr/>
          <p:nvPr/>
        </p:nvSpPr>
        <p:spPr>
          <a:xfrm>
            <a:off x="2372519" y="3553091"/>
            <a:ext cx="4398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3200" b="1" dirty="0">
                <a:solidFill>
                  <a:srgbClr val="003F82"/>
                </a:solidFill>
                <a:latin typeface="Myriad Pro"/>
              </a:rPr>
              <a:t>Спасибо за внимание</a:t>
            </a:r>
            <a:endParaRPr lang="ru-RU" sz="3200" b="1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3419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Задача Плато и Кирхгофа-Плато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C5C4595-C987-FC48-84EF-B19A11102459}"/>
              </a:ext>
            </a:extLst>
          </p:cNvPr>
          <p:cNvSpPr/>
          <p:nvPr/>
        </p:nvSpPr>
        <p:spPr>
          <a:xfrm>
            <a:off x="255586" y="1584293"/>
            <a:ext cx="851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Задача Плато </a:t>
            </a:r>
            <a:r>
              <a:rPr lang="mr-IN" dirty="0">
                <a:solidFill>
                  <a:srgbClr val="003F82"/>
                </a:solidFill>
                <a:latin typeface="Myriad Pro" panose="020B0503030403020204" pitchFamily="34" charset="0"/>
              </a:rPr>
              <a:t>–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задача существования поверхности наименьшей площади с границей, образованной замкнутой кривой (каркасом)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Задача Кирхгофа-Плато </a:t>
            </a:r>
            <a:r>
              <a:rPr lang="mr-IN" dirty="0">
                <a:solidFill>
                  <a:srgbClr val="003F82"/>
                </a:solidFill>
                <a:latin typeface="Myriad Pro" panose="020B0503030403020204" pitchFamily="34" charset="0"/>
              </a:rPr>
              <a:t>–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задача Плато с учётом эластичности граничной замкнутой кривой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944F3CA-6DA0-2E4B-B8A2-82038E590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93" y="3531245"/>
            <a:ext cx="7448397" cy="2482799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DF118953-79DA-5940-A5B6-8DDE948931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88D447D-EFC3-AC44-81C5-BC79D6BF8EF6}"/>
              </a:ext>
            </a:extLst>
          </p:cNvPr>
          <p:cNvSpPr/>
          <p:nvPr/>
        </p:nvSpPr>
        <p:spPr>
          <a:xfrm>
            <a:off x="2987368" y="6088269"/>
            <a:ext cx="30556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Мыльные плёнки на каркасе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0358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346050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Актуальность и практическая применимость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6D870BD-59FA-8C47-8E9B-494CC722F49D}"/>
              </a:ext>
            </a:extLst>
          </p:cNvPr>
          <p:cNvSpPr/>
          <p:nvPr/>
        </p:nvSpPr>
        <p:spPr>
          <a:xfrm>
            <a:off x="186187" y="1519317"/>
            <a:ext cx="84255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Описание мыльных пленок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Биохимия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Архитектура и строительство</a:t>
            </a:r>
          </a:p>
          <a:p>
            <a:pPr marL="285750" indent="-285750">
              <a:buFont typeface="Arial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3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D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печать декоративных элементов</a:t>
            </a:r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186833B4-4152-184D-B749-3B90861E2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F2D779-9307-3C46-88FD-4063B66D6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766" y="2666040"/>
            <a:ext cx="1137314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552F424-E876-3349-B97A-AF3A1C1EE257}"/>
              </a:ext>
            </a:extLst>
          </p:cNvPr>
          <p:cNvSpPr/>
          <p:nvPr/>
        </p:nvSpPr>
        <p:spPr>
          <a:xfrm>
            <a:off x="936076" y="6070027"/>
            <a:ext cx="7183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Работа по печати поверхностей Кирхгофа-Плато с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SIGGRAPH 2017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[23]</a:t>
            </a: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5B83CAA-C97C-FC4A-86CE-85E30880F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27" y="4214433"/>
            <a:ext cx="7826077" cy="17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7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428625"/>
            <a:ext cx="5341938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Цель и задачи работы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176DDE1-1D72-C949-A85D-3242CB20DCE5}"/>
              </a:ext>
            </a:extLst>
          </p:cNvPr>
          <p:cNvSpPr/>
          <p:nvPr/>
        </p:nvSpPr>
        <p:spPr>
          <a:xfrm>
            <a:off x="255585" y="1346631"/>
            <a:ext cx="85503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Myriad Pro" panose="020B0503030403020204" pitchFamily="34" charset="0"/>
              </a:rPr>
              <a:t>Цель работы</a:t>
            </a:r>
          </a:p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Реализовать программу для персонального компьютера, которая визуализирует минимальные поверхности, существующие для заданных эластичных замкнутых кривых.</a:t>
            </a:r>
            <a:b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</a:br>
            <a:r>
              <a:rPr lang="ru-RU" b="1" dirty="0">
                <a:solidFill>
                  <a:srgbClr val="003F82"/>
                </a:solidFill>
                <a:latin typeface="Myriad Pro" panose="020B0503030403020204" pitchFamily="34" charset="0"/>
              </a:rPr>
              <a:t>Задачи работы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Изучить теоретические основы существования минимальных поверхностей в трёхмерном пространстве;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Изучить подходы к созданию гибких каркасов и выбрать один из них для реализации;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Изучить методы поиска минимальных поверхностей;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Выбрать технологии для создания программы-визуализатора;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Реализовать алгоритм создания эластичного каркаса;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Реализовать алгоритм поиска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KPS;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Реализовать алгоритмы визуализации 3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D </a:t>
            </a: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изображений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;</a:t>
            </a: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Спроектировать пользовательский интерфейс;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Разработать архитектуру приложения;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Протестировать программу;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Написать техническую документацию. 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E838CC02-3F1E-054B-9F8F-C850778A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6583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2</a:t>
            </a:r>
            <a:r>
              <a:rPr lang="en-US" sz="2800" dirty="0">
                <a:solidFill>
                  <a:schemeClr val="bg1"/>
                </a:solidFill>
                <a:latin typeface="Myriad Pro"/>
              </a:rPr>
              <a:t>D </a:t>
            </a:r>
            <a:r>
              <a:rPr lang="ru-RU" sz="2800" dirty="0">
                <a:solidFill>
                  <a:schemeClr val="bg1"/>
                </a:solidFill>
                <a:latin typeface="Myriad Pro"/>
              </a:rPr>
              <a:t>рисование каркаса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B8A9BA0-21C3-4C46-A718-8C5976D7D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A602A4-ED4B-5543-9927-D6644CD5308C}"/>
              </a:ext>
            </a:extLst>
          </p:cNvPr>
          <p:cNvSpPr/>
          <p:nvPr/>
        </p:nvSpPr>
        <p:spPr>
          <a:xfrm>
            <a:off x="255586" y="1374206"/>
            <a:ext cx="71582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Расставление и соединение контрольных точек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Рандомизация координаты 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z</a:t>
            </a:r>
            <a:endParaRPr lang="ru-RU" dirty="0">
              <a:solidFill>
                <a:srgbClr val="003F82"/>
              </a:solidFill>
              <a:latin typeface="Myriad Pro" panose="020B05030304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Сглаживание линий при помощи сплайнов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C0BFE8-E864-A841-87BA-9FD83810D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86" y="2337302"/>
            <a:ext cx="2808125" cy="1429324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2605C56-FFD9-C148-A6DE-8C00AB662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064" y="2337302"/>
            <a:ext cx="2800177" cy="1429325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7A599851-464B-1B45-80CB-E617FBC16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96" y="2337301"/>
            <a:ext cx="2826017" cy="1429325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0A5BA76-CD39-9648-9E9F-3DB121A9C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588" y="4231516"/>
            <a:ext cx="2808125" cy="1439568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BA4C529-8EE6-CB46-8A4A-A33912EF3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1066" y="4228415"/>
            <a:ext cx="2800177" cy="1448816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54BFB5EB-2123-D244-B485-2F96AF46A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596" y="4228416"/>
            <a:ext cx="2826019" cy="1445418"/>
          </a:xfrm>
          <a:prstGeom prst="rect">
            <a:avLst/>
          </a:prstGeom>
        </p:spPr>
      </p:pic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EE85FA88-684B-0F42-B4C5-88E331203559}"/>
              </a:ext>
            </a:extLst>
          </p:cNvPr>
          <p:cNvSpPr/>
          <p:nvPr/>
        </p:nvSpPr>
        <p:spPr>
          <a:xfrm>
            <a:off x="1515985" y="3732665"/>
            <a:ext cx="360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а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D40A9C4-179C-7749-A7EA-7B849E45C4CF}"/>
              </a:ext>
            </a:extLst>
          </p:cNvPr>
          <p:cNvSpPr/>
          <p:nvPr/>
        </p:nvSpPr>
        <p:spPr>
          <a:xfrm>
            <a:off x="4332280" y="373266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б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23BDCEBE-035C-FC44-BEB0-B15AA81FEEB1}"/>
              </a:ext>
            </a:extLst>
          </p:cNvPr>
          <p:cNvSpPr/>
          <p:nvPr/>
        </p:nvSpPr>
        <p:spPr>
          <a:xfrm>
            <a:off x="7371105" y="3731115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в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88B5B7F6-1998-5B4B-B335-84F9F98003E6}"/>
              </a:ext>
            </a:extLst>
          </p:cNvPr>
          <p:cNvSpPr/>
          <p:nvPr/>
        </p:nvSpPr>
        <p:spPr>
          <a:xfrm>
            <a:off x="1582668" y="5630748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г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6DBD40FE-1DE2-9E4F-B192-87EFDCE130DE}"/>
              </a:ext>
            </a:extLst>
          </p:cNvPr>
          <p:cNvSpPr/>
          <p:nvPr/>
        </p:nvSpPr>
        <p:spPr>
          <a:xfrm>
            <a:off x="4398963" y="5630748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д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2463D0E8-1A46-7A44-A2CD-76CBE3F09AA5}"/>
              </a:ext>
            </a:extLst>
          </p:cNvPr>
          <p:cNvSpPr/>
          <p:nvPr/>
        </p:nvSpPr>
        <p:spPr>
          <a:xfrm>
            <a:off x="7437788" y="5629198"/>
            <a:ext cx="365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е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)</a:t>
            </a:r>
            <a:endParaRPr lang="ru-RU" dirty="0"/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CF1BB45A-B23D-3748-8D2F-4782E5396C47}"/>
              </a:ext>
            </a:extLst>
          </p:cNvPr>
          <p:cNvSpPr/>
          <p:nvPr/>
        </p:nvSpPr>
        <p:spPr>
          <a:xfrm>
            <a:off x="3468420" y="6080577"/>
            <a:ext cx="2233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Рисование каркасов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531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6788976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Сплайны Катмулла-Рома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B8A9BA0-21C3-4C46-A718-8C5976D7D0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0A602A4-ED4B-5543-9927-D6644CD5308C}"/>
              </a:ext>
            </a:extLst>
          </p:cNvPr>
          <p:cNvSpPr/>
          <p:nvPr/>
        </p:nvSpPr>
        <p:spPr>
          <a:xfrm>
            <a:off x="255586" y="1374206"/>
            <a:ext cx="71582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Для сглаживания были выбраны составные кубические сплайны Катмулла-Рома, так как они проходят через все опорные точки</a:t>
            </a:r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10E1EFA-2244-F34C-8AD6-47306A502C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13465" y="1935516"/>
            <a:ext cx="3582552" cy="179959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88BC0DA-69F7-0A44-BBF4-57AB0CFB89D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11800" y="4357924"/>
            <a:ext cx="3200401" cy="158150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8B986B7-3A01-CC42-8EA1-7660BE233037}"/>
              </a:ext>
            </a:extLst>
          </p:cNvPr>
          <p:cNvSpPr/>
          <p:nvPr/>
        </p:nvSpPr>
        <p:spPr>
          <a:xfrm>
            <a:off x="4668391" y="3750322"/>
            <a:ext cx="447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Сплайн Катмулла-Рома по четырём точкам</a:t>
            </a:r>
            <a:endParaRPr lang="ru-RU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08AF074-92E9-D449-9F83-A11A686BE041}"/>
              </a:ext>
            </a:extLst>
          </p:cNvPr>
          <p:cNvSpPr/>
          <p:nvPr/>
        </p:nvSpPr>
        <p:spPr>
          <a:xfrm>
            <a:off x="6105153" y="6076534"/>
            <a:ext cx="201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Составной сплайн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11FCDBE-0A55-FF4C-A4A5-8357CA64E57F}"/>
                  </a:ext>
                </a:extLst>
              </p:cNvPr>
              <p:cNvSpPr/>
              <p:nvPr/>
            </p:nvSpPr>
            <p:spPr>
              <a:xfrm>
                <a:off x="90923" y="2469264"/>
                <a:ext cx="3643498" cy="1202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ru-RU" sz="1600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</m:d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acc>
                                          <m:d>
                                            <m:d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e>
                                          </m:d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+3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𝜏</m:t>
                                          </m:r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ru-RU" sz="1600" i="0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+2</m:t>
                                              </m:r>
                                            </m:sub>
                                          </m:sSub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ru-RU" sz="1600" i="1">
                                                  <a:solidFill>
                                                    <a:srgbClr val="003F8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3F82"/>
                  </a:solidFill>
                </a:endParaRP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411FCDBE-0A55-FF4C-A4A5-8357CA64E5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3" y="2469264"/>
                <a:ext cx="3643498" cy="1202189"/>
              </a:xfrm>
              <a:prstGeom prst="rect">
                <a:avLst/>
              </a:prstGeom>
              <a:blipFill>
                <a:blip r:embed="rId5"/>
                <a:stretch>
                  <a:fillRect r="-4167" b="-468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F4BEDB-F8A5-7E45-9C33-51CBEC446093}"/>
                  </a:ext>
                </a:extLst>
              </p:cNvPr>
              <p:cNvSpPr/>
              <p:nvPr/>
            </p:nvSpPr>
            <p:spPr>
              <a:xfrm>
                <a:off x="255586" y="2045259"/>
                <a:ext cx="36926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ru-RU" sz="1600" smtClean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p>
                            <m:sSupPr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ru-RU" sz="1600" i="0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ru-RU" sz="1600" i="0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∈[0,1</m:t>
                          </m:r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3F82"/>
                  </a:solidFill>
                </a:endParaRPr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71F4BEDB-F8A5-7E45-9C33-51CBEC4460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86" y="2045259"/>
                <a:ext cx="3692613" cy="338554"/>
              </a:xfrm>
              <a:prstGeom prst="rect">
                <a:avLst/>
              </a:prstGeom>
              <a:blipFill>
                <a:blip r:embed="rId6"/>
                <a:stretch>
                  <a:fillRect t="-103571" r="-4452" b="-17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E9E9B07-B8A7-944B-9EA1-AEA259C5014A}"/>
                  </a:ext>
                </a:extLst>
              </p:cNvPr>
              <p:cNvSpPr/>
              <p:nvPr/>
            </p:nvSpPr>
            <p:spPr>
              <a:xfrm>
                <a:off x="90923" y="4258675"/>
                <a:ext cx="5420877" cy="1012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1600" i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3−2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2−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3F82"/>
                  </a:solidFill>
                </a:endParaRPr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E9E9B07-B8A7-944B-9EA1-AEA259C50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23" y="4258675"/>
                <a:ext cx="5420877" cy="10120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AB0AB59-BBF6-FB42-9187-9B259603C857}"/>
                  </a:ext>
                </a:extLst>
              </p:cNvPr>
              <p:cNvSpPr/>
              <p:nvPr/>
            </p:nvSpPr>
            <p:spPr>
              <a:xfrm>
                <a:off x="-584200" y="5299063"/>
                <a:ext cx="6375400" cy="1012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 smtClean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ru-RU" sz="1600" i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m>
                                  <m:mPr>
                                    <m:plcHide m:val="on"/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ru-RU" sz="1600" i="1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ru-RU" sz="1600" i="0">
                                              <a:solidFill>
                                                <a:srgbClr val="003F8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3−2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  <m:mr>
                              <m:e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2−2</m:t>
                                </m:r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  <m:r>
                                  <a:rPr lang="ru-RU" sz="1600" i="0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ru-RU" sz="1600" i="1">
                                    <a:solidFill>
                                      <a:srgbClr val="003F82"/>
                                    </a:solidFill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ru-RU" sz="1600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1600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ru-RU" sz="1600" i="1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ru-RU" sz="1600" i="0">
                                        <a:solidFill>
                                          <a:srgbClr val="003F8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1600" dirty="0">
                  <a:solidFill>
                    <a:srgbClr val="003F82"/>
                  </a:solidFill>
                </a:endParaRPr>
              </a:p>
            </p:txBody>
          </p:sp>
        </mc:Choice>
        <mc:Fallback>
          <p:sp>
            <p:nvSpPr>
              <p:cNvPr id="11" name="Прямоугольник 10">
                <a:extLst>
                  <a:ext uri="{FF2B5EF4-FFF2-40B4-BE49-F238E27FC236}">
                    <a16:creationId xmlns:a16="http://schemas.microsoft.com/office/drawing/2014/main" id="{FAB0AB59-BBF6-FB42-9187-9B259603C8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84200" y="5299063"/>
                <a:ext cx="6375400" cy="10120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354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240466" cy="4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Стержень Кирхгофа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B03128B-9716-9744-A1B6-BD9FA974A60D}"/>
                  </a:ext>
                </a:extLst>
              </p:cNvPr>
              <p:cNvSpPr/>
              <p:nvPr/>
            </p:nvSpPr>
            <p:spPr>
              <a:xfrm>
                <a:off x="412515" y="1571501"/>
                <a:ext cx="3886108" cy="956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Material frame </a:t>
                </a:r>
                <a14:m>
                  <m:oMath xmlns:m="http://schemas.openxmlformats.org/officeDocument/2006/math"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𝑀</m:t>
                    </m:r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={</m:t>
                    </m:r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𝑡</m:t>
                    </m:r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, </m:t>
                    </m:r>
                    <m:sSub>
                      <m:sSubPr>
                        <m:ctrlP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</m:ctrlPr>
                      </m:sSubPr>
                      <m:e>
                        <m: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  <m:t>𝑚</m:t>
                        </m:r>
                      </m:e>
                      <m:sub>
                        <m: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  <m:t>1</m:t>
                        </m:r>
                      </m:sub>
                    </m:sSub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,</m:t>
                    </m:r>
                    <m:sSub>
                      <m:sSubPr>
                        <m:ctrlP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</m:ctrlPr>
                      </m:sSubPr>
                      <m:e>
                        <m: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  <m:t>𝑚</m:t>
                        </m:r>
                      </m:e>
                      <m:sub>
                        <m:r>
                          <a:rPr lang="ru-RU">
                            <a:solidFill>
                              <a:srgbClr val="003F82"/>
                            </a:solidFill>
                            <a:latin typeface="Myriad Pro" panose="020B0503030403020204" pitchFamily="34" charset="0"/>
                          </a:rPr>
                          <m:t>2</m:t>
                        </m:r>
                      </m:sub>
                    </m:sSub>
                    <m:r>
                      <a:rPr lang="ru-RU">
                        <a:solidFill>
                          <a:srgbClr val="003F82"/>
                        </a:solidFill>
                        <a:latin typeface="Myriad Pro" panose="020B0503030403020204" pitchFamily="34" charset="0"/>
                      </a:rPr>
                      <m:t>}</m:t>
                    </m:r>
                  </m:oMath>
                </a14:m>
                <a:endParaRPr lang="en-US" i="1" dirty="0">
                  <a:solidFill>
                    <a:srgbClr val="003F8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003F8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 smtClean="0">
                            <a:solidFill>
                              <a:srgbClr val="003F82"/>
                            </a:solidFill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1</m:t>
                        </m:r>
                      </m:sub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bSup>
                    <m:r>
                      <a:rPr lang="ru-RU" i="1">
                        <a:solidFill>
                          <a:srgbClr val="003F82"/>
                        </a:solidFill>
                      </a:rPr>
                      <m:t>=</m:t>
                    </m:r>
                    <m:func>
                      <m:func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funcPr>
                      <m:fNam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𝑐𝑜𝑠</m:t>
                        </m:r>
                      </m:fName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𝜃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+</m:t>
                    </m:r>
                    <m:func>
                      <m:func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funcPr>
                      <m:fNam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𝑠𝑖𝑛</m:t>
                        </m:r>
                      </m:fName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𝜃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,</m:t>
                    </m:r>
                  </m:oMath>
                </a14:m>
                <a:endParaRPr lang="en-US" i="1" dirty="0">
                  <a:solidFill>
                    <a:srgbClr val="003F82"/>
                  </a:solidFill>
                  <a:latin typeface="Myriad Pro" panose="020B0503030403020204" pitchFamily="34" charset="0"/>
                </a:endParaRPr>
              </a:p>
              <a:p>
                <a:r>
                  <a:rPr lang="en-US" dirty="0">
                    <a:solidFill>
                      <a:srgbClr val="003F82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b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𝑚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2</m:t>
                        </m:r>
                      </m:sub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bSup>
                    <m:r>
                      <a:rPr lang="ru-RU" i="1">
                        <a:solidFill>
                          <a:srgbClr val="003F82"/>
                        </a:solidFill>
                      </a:rPr>
                      <m:t>=</m:t>
                    </m:r>
                    <m:func>
                      <m:func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funcPr>
                      <m:fNam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𝑠𝑖𝑛</m:t>
                        </m:r>
                      </m:fName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𝜃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+</m:t>
                    </m:r>
                    <m:func>
                      <m:func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funcPr>
                      <m:fNam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𝑐𝑜𝑠</m:t>
                        </m:r>
                      </m:fName>
                      <m:e>
                        <m:sSup>
                          <m:sSupPr>
                            <m:ctrlP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</m:ctrlPr>
                          </m:sSupPr>
                          <m:e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𝜃</m:t>
                            </m:r>
                          </m:e>
                          <m:sup>
                            <m:r>
                              <a:rPr lang="ru-RU" i="1">
                                <a:solidFill>
                                  <a:srgbClr val="003F82"/>
                                </a:solidFill>
                              </a:rPr>
                              <m:t>𝑖</m:t>
                            </m:r>
                          </m:sup>
                        </m:sSup>
                      </m:e>
                    </m:func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𝑣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endParaRPr lang="ru-RU" i="1" dirty="0">
                  <a:solidFill>
                    <a:srgbClr val="003F82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5B03128B-9716-9744-A1B6-BD9FA974A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515" y="1571501"/>
                <a:ext cx="3886108" cy="956159"/>
              </a:xfrm>
              <a:prstGeom prst="rect">
                <a:avLst/>
              </a:prstGeom>
              <a:blipFill>
                <a:blip r:embed="rId3"/>
                <a:stretch>
                  <a:fillRect l="-977" t="-2632" b="-78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12">
            <a:extLst>
              <a:ext uri="{FF2B5EF4-FFF2-40B4-BE49-F238E27FC236}">
                <a16:creationId xmlns:a16="http://schemas.microsoft.com/office/drawing/2014/main" id="{382818B9-A673-B44C-AC67-6A69B8A2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22C988-404E-2143-9C4A-7AD11A1795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40859" y="3419468"/>
            <a:ext cx="5343093" cy="2661109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3F3AE8A-A26A-CD4F-BBDA-9A7C59F2B6FB}"/>
              </a:ext>
            </a:extLst>
          </p:cNvPr>
          <p:cNvSpPr/>
          <p:nvPr/>
        </p:nvSpPr>
        <p:spPr>
          <a:xfrm>
            <a:off x="2483270" y="6080577"/>
            <a:ext cx="4725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Основные параметры дискретной модели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 [1]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70AA6FF-AF38-554D-AE39-CEE667FF1690}"/>
                  </a:ext>
                </a:extLst>
              </p:cNvPr>
              <p:cNvSpPr/>
              <p:nvPr/>
            </p:nvSpPr>
            <p:spPr>
              <a:xfrm>
                <a:off x="4392613" y="1571501"/>
                <a:ext cx="4572000" cy="17729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Bishop frame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>
                        <a:solidFill>
                          <a:srgbClr val="003F8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003F8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 </a:t>
                </a:r>
                <a:r>
                  <a:rPr lang="ru-RU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Правила для матрицы переноса</a:t>
                </a:r>
                <a:r>
                  <a:rPr lang="en-US" dirty="0">
                    <a:solidFill>
                      <a:srgbClr val="003F82"/>
                    </a:solidFill>
                    <a:latin typeface="Myriad Pro" panose="020B0503030403020204" pitchFamily="34" charset="0"/>
                  </a:rPr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×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×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b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𝑃</m:t>
                        </m:r>
                      </m:e>
                      <m:sub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b>
                    </m:sSub>
                    <m:r>
                      <a:rPr lang="ru-RU" i="1">
                        <a:solidFill>
                          <a:srgbClr val="003F82"/>
                        </a:solidFill>
                      </a:rPr>
                      <m:t>(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−1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)=</m:t>
                    </m:r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en-US" i="1" dirty="0">
                  <a:solidFill>
                    <a:srgbClr val="003F82"/>
                  </a:solidFill>
                  <a:effectLst/>
                  <a:latin typeface="Myriad Pro" panose="020B0503030403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𝑢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sSup>
                      <m:sSupPr>
                        <m:ctrlPr>
                          <a:rPr lang="ru-RU" i="1">
                            <a:solidFill>
                              <a:srgbClr val="003F82"/>
                            </a:solidFill>
                          </a:rPr>
                        </m:ctrlPr>
                      </m:sSupPr>
                      <m:e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𝑡</m:t>
                        </m:r>
                      </m:e>
                      <m:sup>
                        <m:r>
                          <a:rPr lang="ru-RU" i="1">
                            <a:solidFill>
                              <a:srgbClr val="003F82"/>
                            </a:solidFill>
                          </a:rPr>
                          <m:t>𝑖</m:t>
                        </m:r>
                      </m:sup>
                    </m:sSup>
                    <m:r>
                      <a:rPr lang="ru-RU" i="1">
                        <a:solidFill>
                          <a:srgbClr val="003F82"/>
                        </a:solidFill>
                      </a:rPr>
                      <m:t>=0</m:t>
                    </m:r>
                  </m:oMath>
                </a14:m>
                <a:r>
                  <a:rPr lang="ru-RU" i="1" dirty="0">
                    <a:solidFill>
                      <a:srgbClr val="003F82"/>
                    </a:solidFill>
                    <a:effectLst/>
                    <a:latin typeface="Myriad Pro" panose="020B0503030403020204" pitchFamily="34" charset="0"/>
                  </a:rPr>
                  <a:t> </a:t>
                </a:r>
                <a:endParaRPr lang="ru-RU" i="1" dirty="0">
                  <a:solidFill>
                    <a:srgbClr val="003F82"/>
                  </a:solidFill>
                  <a:latin typeface="Myriad Pro" panose="020B0503030403020204" pitchFamily="34" charset="0"/>
                </a:endParaRPr>
              </a:p>
            </p:txBody>
          </p:sp>
        </mc:Choice>
        <mc:Fallback>
          <p:sp>
            <p:nvSpPr>
              <p:cNvPr id="5" name="Прямоугольник 4">
                <a:extLst>
                  <a:ext uri="{FF2B5EF4-FFF2-40B4-BE49-F238E27FC236}">
                    <a16:creationId xmlns:a16="http://schemas.microsoft.com/office/drawing/2014/main" id="{970AA6FF-AF38-554D-AE39-CEE667FF1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613" y="1571501"/>
                <a:ext cx="4572000" cy="1772986"/>
              </a:xfrm>
              <a:prstGeom prst="rect">
                <a:avLst/>
              </a:prstGeom>
              <a:blipFill>
                <a:blip r:embed="rId5"/>
                <a:stretch>
                  <a:fillRect l="-1108" t="-1429" b="-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5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6" y="6449909"/>
            <a:ext cx="4143375" cy="117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2018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428625"/>
            <a:ext cx="7240466" cy="450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800" dirty="0">
                <a:solidFill>
                  <a:schemeClr val="bg1"/>
                </a:solidFill>
                <a:latin typeface="Myriad Pro"/>
              </a:rPr>
              <a:t>Расчёт минимальной поверхности</a:t>
            </a:r>
            <a:endParaRPr lang="en-US" sz="2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B03128B-9716-9744-A1B6-BD9FA974A60D}"/>
              </a:ext>
            </a:extLst>
          </p:cNvPr>
          <p:cNvSpPr/>
          <p:nvPr/>
        </p:nvSpPr>
        <p:spPr>
          <a:xfrm>
            <a:off x="574766" y="1670242"/>
            <a:ext cx="7904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003F82"/>
                </a:solidFill>
                <a:latin typeface="Myriad Pro" panose="020B0503030403020204" pitchFamily="34" charset="0"/>
              </a:rPr>
              <a:t>Задача сводится к поиску функции </a:t>
            </a:r>
            <a:r>
              <a:rPr lang="en-US" i="1">
                <a:solidFill>
                  <a:srgbClr val="003F82"/>
                </a:solidFill>
                <a:latin typeface="Myriad Pro" panose="020B0503030403020204" pitchFamily="34" charset="0"/>
              </a:rPr>
              <a:t>f(x,y)</a:t>
            </a:r>
            <a:r>
              <a:rPr lang="ru-RU">
                <a:solidFill>
                  <a:srgbClr val="003F82"/>
                </a:solidFill>
                <a:latin typeface="Myriad Pro" panose="020B0503030403020204" pitchFamily="34" charset="0"/>
              </a:rPr>
              <a:t>, определяющей высоту</a:t>
            </a:r>
            <a:r>
              <a:rPr lang="ru-RU" i="1">
                <a:solidFill>
                  <a:srgbClr val="003F82"/>
                </a:solidFill>
                <a:latin typeface="Myriad Pro" panose="020B0503030403020204" pitchFamily="34" charset="0"/>
              </a:rPr>
              <a:t> </a:t>
            </a:r>
            <a:r>
              <a:rPr lang="en-US" i="1">
                <a:solidFill>
                  <a:srgbClr val="003F82"/>
                </a:solidFill>
                <a:latin typeface="Myriad Pro" panose="020B0503030403020204" pitchFamily="34" charset="0"/>
              </a:rPr>
              <a:t>z</a:t>
            </a:r>
            <a:endParaRPr lang="ru-RU" i="1" dirty="0">
              <a:solidFill>
                <a:srgbClr val="003F82"/>
              </a:solidFill>
              <a:latin typeface="Myriad Pro" panose="020B0503030403020204" pitchFamily="34" charset="0"/>
            </a:endParaRP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382818B9-A673-B44C-AC67-6A69B8A24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250" y="6582975"/>
            <a:ext cx="86110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</a:rPr>
              <a:t>Ильченко М.М., БПИ141, ВКР – Программа для дизайна поверхностей Кирхгофа-Плато			2018		</a:t>
            </a:r>
            <a:endParaRPr lang="ru-RU" sz="1050" dirty="0">
              <a:solidFill>
                <a:schemeClr val="bg1">
                  <a:lumMod val="65000"/>
                </a:schemeClr>
              </a:solidFill>
              <a:latin typeface="Myriad Pro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8F1DE1-88F8-764D-884E-0B8BB794D7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92876" y="2830585"/>
            <a:ext cx="4068180" cy="305174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1DC7406-A4B4-BD46-9A42-9BC5E922E3AC}"/>
              </a:ext>
            </a:extLst>
          </p:cNvPr>
          <p:cNvSpPr/>
          <p:nvPr/>
        </p:nvSpPr>
        <p:spPr>
          <a:xfrm>
            <a:off x="2943840" y="6080577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" panose="020B0503030403020204" pitchFamily="34" charset="0"/>
              </a:rPr>
              <a:t>Проецирование поверхности</a:t>
            </a:r>
            <a:r>
              <a:rPr lang="en-US" dirty="0">
                <a:solidFill>
                  <a:srgbClr val="003F82"/>
                </a:solidFill>
                <a:latin typeface="Myriad Pro" panose="020B0503030403020204" pitchFamily="34" charset="0"/>
              </a:rPr>
              <a:t> [36]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C8C9654-1C7D-6248-93A3-6E0AD1EDAA8A}"/>
                  </a:ext>
                </a:extLst>
              </p:cNvPr>
              <p:cNvSpPr/>
              <p:nvPr/>
            </p:nvSpPr>
            <p:spPr>
              <a:xfrm>
                <a:off x="812805" y="2115902"/>
                <a:ext cx="7428320" cy="6109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ru-RU" i="1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ru-RU" i="1">
                              <a:solidFill>
                                <a:srgbClr val="003F8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ru-RU" i="1">
                                  <a:solidFill>
                                    <a:srgbClr val="003F8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ru-RU" b="0" i="1" smtClean="0">
                          <a:solidFill>
                            <a:srgbClr val="003F8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i="1" dirty="0">
                  <a:solidFill>
                    <a:srgbClr val="003F82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6C8C9654-1C7D-6248-93A3-6E0AD1EDA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5" y="2115902"/>
                <a:ext cx="7428320" cy="610936"/>
              </a:xfrm>
              <a:prstGeom prst="rect">
                <a:avLst/>
              </a:prstGeom>
              <a:blipFill>
                <a:blip r:embed="rId4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3040109"/>
      </p:ext>
    </p:extLst>
  </p:cSld>
  <p:clrMapOvr>
    <a:masterClrMapping/>
  </p:clrMapOvr>
</p:sld>
</file>

<file path=ppt/theme/theme1.xml><?xml version="1.0" encoding="utf-8"?>
<a:theme xmlns:a="http://schemas.openxmlformats.org/drawingml/2006/main" name="hs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se" id="{99E18A27-F41D-0842-B4BB-E3DE6863ED6E}" vid="{8F344D06-646C-1841-B1BF-15F40E8976BB}"/>
    </a:ext>
  </a:extLst>
</a:theme>
</file>

<file path=ppt/theme/theme2.xml><?xml version="1.0" encoding="utf-8"?>
<a:theme xmlns:a="http://schemas.openxmlformats.org/drawingml/2006/main" name="1_HSE_Them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ogger">
      <a:majorFont>
        <a:latin typeface="Blogger Sans"/>
        <a:ea typeface=""/>
        <a:cs typeface=""/>
      </a:majorFont>
      <a:minorFont>
        <a:latin typeface="Blogger Sans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hs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se" id="{99E18A27-F41D-0842-B4BB-E3DE6863ED6E}" vid="{8F344D06-646C-1841-B1BF-15F40E8976BB}"/>
    </a:ext>
  </a:extLst>
</a:theme>
</file>

<file path=ppt/theme/theme4.xml><?xml version="1.0" encoding="utf-8"?>
<a:theme xmlns:a="http://schemas.openxmlformats.org/drawingml/2006/main" name="2_HSE_Them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ogger">
      <a:majorFont>
        <a:latin typeface="Blogger Sans"/>
        <a:ea typeface=""/>
        <a:cs typeface=""/>
      </a:majorFont>
      <a:minorFont>
        <a:latin typeface="Blogger Sans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hs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Оформление по умолчанию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hse" id="{99E18A27-F41D-0842-B4BB-E3DE6863ED6E}" vid="{8F344D06-646C-1841-B1BF-15F40E8976BB}"/>
    </a:ext>
  </a:extLst>
</a:theme>
</file>

<file path=ppt/theme/theme6.xml><?xml version="1.0" encoding="utf-8"?>
<a:theme xmlns:a="http://schemas.openxmlformats.org/drawingml/2006/main" name="3_HSE_Theme">
  <a:themeElements>
    <a:clrScheme name="2_Оформление по умолчанию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ogger">
      <a:majorFont>
        <a:latin typeface="Blogger Sans"/>
        <a:ea typeface=""/>
        <a:cs typeface=""/>
      </a:majorFont>
      <a:minorFont>
        <a:latin typeface="Blogger Sans Ligh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hse</Template>
  <TotalTime>9484</TotalTime>
  <Words>3336</Words>
  <Application>Microsoft Macintosh PowerPoint</Application>
  <PresentationFormat>Экран (4:3)</PresentationFormat>
  <Paragraphs>373</Paragraphs>
  <Slides>25</Slides>
  <Notes>24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25</vt:i4>
      </vt:variant>
    </vt:vector>
  </HeadingPairs>
  <TitlesOfParts>
    <vt:vector size="44" baseType="lpstr">
      <vt:lpstr>ＭＳ Ｐゴシック</vt:lpstr>
      <vt:lpstr>Arial</vt:lpstr>
      <vt:lpstr>Blogger Sans</vt:lpstr>
      <vt:lpstr>Blogger Sans Light</vt:lpstr>
      <vt:lpstr>Calibri</vt:lpstr>
      <vt:lpstr>Cambria Math</vt:lpstr>
      <vt:lpstr>Courier New</vt:lpstr>
      <vt:lpstr>Myriad Pro</vt:lpstr>
      <vt:lpstr>Myriad Pro Semibold</vt:lpstr>
      <vt:lpstr>Segoe UI</vt:lpstr>
      <vt:lpstr>Times New Roman</vt:lpstr>
      <vt:lpstr>TimesNewRomanPS</vt:lpstr>
      <vt:lpstr>Wingdings</vt:lpstr>
      <vt:lpstr>hse</vt:lpstr>
      <vt:lpstr>1_HSE_Theme</vt:lpstr>
      <vt:lpstr>1_hse</vt:lpstr>
      <vt:lpstr>2_HSE_Theme</vt:lpstr>
      <vt:lpstr>2_hse</vt:lpstr>
      <vt:lpstr>3_HSE_Theme</vt:lpstr>
      <vt:lpstr>Факультет компьютерных наук Департамент программной инженерии Выпускная квалификационная работа Программа для дизайна поверхностей Кирхгофа-Плато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Ильченко Михаил Михайлович</cp:lastModifiedBy>
  <cp:revision>205</cp:revision>
  <dcterms:created xsi:type="dcterms:W3CDTF">2010-09-30T06:45:29Z</dcterms:created>
  <dcterms:modified xsi:type="dcterms:W3CDTF">2018-06-07T19:33:57Z</dcterms:modified>
</cp:coreProperties>
</file>